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3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  <p:sldMasterId id="2147483931" r:id="rId2"/>
    <p:sldMasterId id="2147483972" r:id="rId3"/>
    <p:sldMasterId id="2147484167" r:id="rId4"/>
  </p:sldMasterIdLst>
  <p:sldIdLst>
    <p:sldId id="296" r:id="rId5"/>
    <p:sldId id="256" r:id="rId6"/>
    <p:sldId id="277" r:id="rId7"/>
    <p:sldId id="257" r:id="rId8"/>
    <p:sldId id="258" r:id="rId9"/>
    <p:sldId id="259" r:id="rId10"/>
    <p:sldId id="268" r:id="rId11"/>
    <p:sldId id="264" r:id="rId12"/>
    <p:sldId id="269" r:id="rId13"/>
    <p:sldId id="265" r:id="rId14"/>
    <p:sldId id="307" r:id="rId15"/>
    <p:sldId id="308" r:id="rId16"/>
    <p:sldId id="279" r:id="rId17"/>
    <p:sldId id="270" r:id="rId18"/>
    <p:sldId id="266" r:id="rId19"/>
    <p:sldId id="272" r:id="rId20"/>
    <p:sldId id="267" r:id="rId21"/>
    <p:sldId id="285" r:id="rId22"/>
    <p:sldId id="287" r:id="rId23"/>
    <p:sldId id="288" r:id="rId24"/>
    <p:sldId id="298" r:id="rId25"/>
    <p:sldId id="299" r:id="rId26"/>
    <p:sldId id="289" r:id="rId27"/>
    <p:sldId id="293" r:id="rId28"/>
    <p:sldId id="294" r:id="rId29"/>
    <p:sldId id="295" r:id="rId30"/>
    <p:sldId id="291" r:id="rId31"/>
    <p:sldId id="290" r:id="rId32"/>
    <p:sldId id="292" r:id="rId33"/>
    <p:sldId id="297" r:id="rId34"/>
    <p:sldId id="286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280" r:id="rId43"/>
    <p:sldId id="28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54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032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4581" y="1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581" y="0"/>
            <a:ext cx="12192000" cy="6845406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845326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General-Purpose Deck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52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4149"/>
            <a:ext cx="12192000" cy="6866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508BC11-9113-AE46-9F34-6C14F2B058C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9F96BA9-5D99-B442-B68E-4B5984B1E6E1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C371691-A8F8-FB47-929C-558D2A4340D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C0D01273-09F3-5743-BD75-99C6D4EA42F8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1676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14640"/>
            <a:ext cx="6120581" cy="687264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40"/>
            <a:ext cx="12192000" cy="687264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D47410F5-B56F-4143-A59C-F91C50A7BCE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8F57153-8B47-574A-9769-7DAA57061C30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BC47D77-6DD9-094D-997F-F40B68E943D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AD60C5A-33C9-4445-9793-7E80D33B81E8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29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770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6120581" cy="6877049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2"/>
            <a:ext cx="12192000" cy="687705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04ED82B7-9BBB-2D47-B441-AC284DE643D6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58191253-476E-F244-9473-9D9C02414D0F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2BED107-AA8B-674A-AB03-D4BF5B1F65BC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1665006-7582-AB48-8E26-FB8DA65682AE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004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667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6120581" cy="6872932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0"/>
            <a:ext cx="12192000" cy="687604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 or</a:t>
            </a:r>
            <a:br>
              <a:rPr lang="en-US" dirty="0"/>
            </a:br>
            <a:r>
              <a:rPr lang="en-US" dirty="0"/>
              <a:t>Security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C4D21C7F-722B-B54C-A47E-9879ABD7467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EEFBA598-84FF-8E46-8094-D079D3241EC6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F037BF6-F900-6E4B-9A4A-418FB8496AD3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80BC8FD8-9E9B-4343-8A85-B07F92E136D4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51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" y="-7674"/>
            <a:ext cx="12224084" cy="69055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F668A12-3CBB-4943-8AC6-16C609CAD5F4}"/>
              </a:ext>
            </a:extLst>
          </p:cNvPr>
          <p:cNvSpPr/>
          <p:nvPr/>
        </p:nvSpPr>
        <p:spPr>
          <a:xfrm>
            <a:off x="0" y="-6780"/>
            <a:ext cx="6120581" cy="690559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E9C35990-9EF2-4440-AA17-D04E5D37D3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68"/>
            <a:ext cx="12252382" cy="68729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93BD18F5-3367-2B48-850C-95FE1F6C2C6B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78BE7716-E19B-1649-8FFD-C02367A5E8AB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41BF171-716F-1441-B388-0167E26DF50A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3F62675-AD81-9F43-A862-E843F8FDC805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96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13"/>
            <a:ext cx="12192000" cy="6845406"/>
          </a:xfrm>
          <a:prstGeom prst="rect">
            <a:avLst/>
          </a:prstGeom>
        </p:spPr>
      </p:pic>
      <p:sp>
        <p:nvSpPr>
          <p:cNvPr id="6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D5BE638-D189-2F42-A1DD-976971A5236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D00DE28-FE3D-3646-B8F5-2BB87819C5C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CA94CE4-91FE-2743-9391-04905734D2FF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5C9A428-6C8C-1B4F-B01D-1C209EDD1DE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0335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21"/>
            <a:ext cx="12192000" cy="68469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11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B3597F24-AE40-F646-A8D0-A15657EE90D4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4F2DDEC-8EBF-4F4E-81F3-49DAD73A7DE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7839FFD0-3D4B-B340-BC20-ABE1315E590C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66C55B5-D3C3-8B44-82EC-67284022E86E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452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1"/>
            <a:ext cx="12192000" cy="68438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0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E137D9DE-380F-D341-9085-0EDB19184344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5399646-4F4E-DB4A-BBC4-8A5B401A4C93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F6F3EFB-8327-C143-A187-AD85A8481D18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E86E887-C755-FD4F-AA52-9944B6EA35C7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935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7683" cy="68507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3548"/>
            <a:ext cx="12192000" cy="6845406"/>
          </a:xfrm>
          <a:prstGeom prst="rect">
            <a:avLst/>
          </a:prstGeom>
        </p:spPr>
      </p:pic>
      <p:sp>
        <p:nvSpPr>
          <p:cNvPr id="6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EE30EE78-62B5-A24C-BEEC-98E8AE0254F0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67D4C605-06BE-DB45-B517-BAD93E6933FA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2FD965C-74B5-1B4B-8766-46E6B3962BF0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DD6ED220-FC82-914A-995F-F41F8B7408D1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4665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692"/>
            <a:ext cx="12192000" cy="68636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5691"/>
            <a:ext cx="6120581" cy="6868608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55" y="-10609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3FCDE153-7DE7-6F4B-9EF4-FA9902EFA82C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9E94B4-E1C5-8E49-8D29-76B3E18AFB7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C5E1AE7F-23F2-E749-8441-19637222720E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77BA5DA5-4550-6E44-89B8-2953B60DAE8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28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11827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621600E-3804-D741-B324-05AEF583AE1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74241C50-F111-CA4F-A3E3-1341EBBDA751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6ECDD997-42AD-5F41-9854-D0FA39565BF8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2BDBA5C-A264-3E4A-8762-D969DC07D004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95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"/>
            <a:ext cx="12192001" cy="68629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7989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76E07ED-6400-D347-9771-C91C4A30F7F0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0BEBCAD6-7437-124C-8748-53F1874758EF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77B6784-33BB-ED46-A208-5939CB5FA9A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85DBF4EE-DA8B-5746-AC06-851FC91030C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50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916"/>
            <a:ext cx="12192000" cy="6853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" y="5543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8FA85F5-377A-454D-ABD5-D20EB2CDF67C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98FEDBF6-A285-0B46-864A-DFADE6CAFA86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ED09280-0E14-6B4C-B697-66DDC33B645F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24069DB9-4A62-B641-9E8F-6D1377307EF6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9876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917"/>
            <a:ext cx="12191999" cy="6853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5071"/>
            <a:ext cx="12192000" cy="6853083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Industrial &amp;</a:t>
            </a:r>
            <a:br>
              <a:rPr lang="en-US" dirty="0"/>
            </a:br>
            <a:r>
              <a:rPr lang="en-US" dirty="0"/>
              <a:t>Robotics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6833B665-30DF-7846-9177-FC856A3438FA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B9A9817B-987A-A04D-BF64-00B9C3CCA830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685B48E-4402-B146-9714-DBEEA4332D6E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8D4F988-818A-5D4B-AA02-ECD73A29B1D0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91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74" y="0"/>
            <a:ext cx="10279626" cy="68663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" y="14156"/>
            <a:ext cx="12192000" cy="6858000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Technical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98C13ACE-F7BA-A642-827C-A7A02B02523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FC0D567-8D4C-1643-AFD7-1E4EACCE8A1B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2059005D-4C00-B04F-8E8A-673382748233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54E3C92-79A7-D845-9BAD-AF7066BBC6DF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393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60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24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247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98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security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8F778F7-5C70-6C4D-B957-AE7E68060AE2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03CDBD1-BB00-3C4C-9D37-8DB2B330003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D3B41A4-81BD-5947-B7C5-4A1EDF5767DF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76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11"/>
            <a:ext cx="12192000" cy="6857999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484D269-0CCB-AA47-AA20-16EAC526A14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0893CE-B416-ED4C-ADEE-D79B2AED802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D933410-A5AB-6544-BE24-D79474223E89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110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0EB59BBF-B968-154E-BC3B-794B74F2377E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793BB9C-55F8-2F42-9563-AA0187F2228B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1CD22AA-3E9E-3843-8E33-E7AD60250AB1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07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9"/>
          <a:stretch/>
        </p:blipFill>
        <p:spPr>
          <a:xfrm>
            <a:off x="-106017" y="0"/>
            <a:ext cx="12298018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" y="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AE1879AA-60F3-024C-B30B-0E7B1EC06383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1B8D923-0492-4444-BAF8-DB8616405386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E6BE70-0297-BA4E-AF42-436C387052E6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64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9"/>
          <a:stretch/>
        </p:blipFill>
        <p:spPr>
          <a:xfrm>
            <a:off x="-106017" y="0"/>
            <a:ext cx="1229801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" y="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AE1879AA-60F3-024C-B30B-0E7B1EC0638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1B8D923-0492-4444-BAF8-DB8616405386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E6BE70-0297-BA4E-AF42-436C387052E6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886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72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robotics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9AECAAC-DBAC-794B-B6B5-1D7EFB34D78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6DEE90E-54AC-5B44-8634-5BFC920F7D55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3ED1636-4A19-9B48-B8BA-FC12119FA14B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4493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03" y="0"/>
            <a:ext cx="10277793" cy="6852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6572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6"/>
            <a:ext cx="12192000" cy="685247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technical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A4EDD77C-4335-6247-9DED-ED7246C83D38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C12D008-0711-2641-841D-D6315E9C289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EF4E9DA-8097-124C-BCEC-68A753611EA9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754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071"/>
            <a:ext cx="12192000" cy="6843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48"/>
            <a:ext cx="12192000" cy="684540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EB557A2A-FBB3-7249-84BA-EA9F8D1C6CD8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C824496-C4E2-674E-816F-0B286CAB0DFB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5B7343A-D1A9-4749-B934-5258187B911E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291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9833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48165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88FDE4C-464F-8743-B5ED-E11005817C8A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B130657-1700-FE4D-8626-B90DA2898DF1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F634CC7-0597-4B4E-87A5-144A3896EFD1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90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91"/>
            <a:ext cx="12192000" cy="68466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5692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-20" y="-5692"/>
            <a:ext cx="12192020" cy="6848488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9809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74BEB19F-6129-E345-8C3F-E8C37A5AF4CA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54A02AE0-CA2B-1242-9B80-175556807A60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0060C601-6A51-D94D-B8B5-80007EE7BB7A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277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503"/>
          <a:stretch/>
        </p:blipFill>
        <p:spPr>
          <a:xfrm>
            <a:off x="0" y="-1"/>
            <a:ext cx="12266762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709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-523354" y="670"/>
            <a:ext cx="12715354" cy="6851742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1181102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1342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CA944252-ABA5-6D41-93C6-D9C74F163465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12475194-234A-0E4B-A655-0604BDADA285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01596EF7-FD35-C243-AA61-BA28BCDC1BF2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8605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87"/>
          <a:stretch/>
        </p:blipFill>
        <p:spPr>
          <a:xfrm>
            <a:off x="-132522" y="0"/>
            <a:ext cx="12324522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56774" y="0"/>
            <a:ext cx="12192020" cy="6853243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72875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AF559D57-8BE1-0047-988B-6DA7463DD72C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60FF3BBA-8F33-1E43-86CA-4AE50E452C1A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DC1B2924-AFDA-3742-A8CA-108D5B7D4CEF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662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26426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84" name="TextBox 83"/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C6E5893-002E-4144-BEE2-7A2529C88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091" y="57665"/>
            <a:ext cx="10515734" cy="1352035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477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543560BA-50C0-984E-B30A-9E6401E44A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342900" indent="-34290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0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346284-93DC-4E4D-BD4F-A3D3CA731A3D}"/>
              </a:ext>
            </a:extLst>
          </p:cNvPr>
          <p:cNvGrpSpPr/>
          <p:nvPr/>
        </p:nvGrpSpPr>
        <p:grpSpPr>
          <a:xfrm rot="16200000">
            <a:off x="6301578" y="5192356"/>
            <a:ext cx="330308" cy="3151212"/>
            <a:chOff x="11448515" y="1373402"/>
            <a:chExt cx="330308" cy="315121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5BE7D17-B337-2E42-A4DF-0B2A1FCC485A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22D17C7-E7D5-2048-8027-3CB3670DD15E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968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0EB59BBF-B968-154E-BC3B-794B74F2377E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793BB9C-55F8-2F42-9563-AA0187F2228B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1CD22AA-3E9E-3843-8E33-E7AD60250AB1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57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6200000">
            <a:off x="6296526" y="5189371"/>
            <a:ext cx="331631" cy="3142734"/>
            <a:chOff x="11455983" y="1381878"/>
            <a:chExt cx="331631" cy="3142734"/>
          </a:xfrm>
        </p:grpSpPr>
        <p:sp>
          <p:nvSpPr>
            <p:cNvPr id="4" name="TextBox 3"/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6049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Presentation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B5766A-2B71-E24C-A3B8-7327FDB7D2ED}"/>
              </a:ext>
            </a:extLst>
          </p:cNvPr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92BF13A-3E48-7545-B713-34712E0D8A82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09A10AA-610E-D343-89DB-9987AF8F583F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943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57326446-BB1A-EB48-907F-BFE4B8013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BD741CC-FC32-074F-B456-AFA4D6E9FBD3}"/>
              </a:ext>
            </a:extLst>
          </p:cNvPr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1D30717-CBDC-F44F-8EBD-FBDC9B99F4D7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5A79BEF-3E47-7446-A871-7E61926A82BD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1974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363E3C2-9D53-994E-B440-4F37C0709AC3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8C90298-D6FA-B749-BEF1-64CF83CE9DAD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25434D9-814F-3A46-AB58-54CA5C18967B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543217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402770" y="1402153"/>
            <a:ext cx="11458304" cy="48334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924AED3-427B-A948-A676-2F2F4784EE7C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842BCFD-F4ED-974C-A8E9-EC2DA8309546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4C99CB8-828A-DF42-8A03-7A79DD2B41BD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14660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/>
          <p:cNvSpPr>
            <a:spLocks noGrp="1"/>
          </p:cNvSpPr>
          <p:nvPr>
            <p:ph type="pic" sz="quarter" idx="13"/>
          </p:nvPr>
        </p:nvSpPr>
        <p:spPr>
          <a:xfrm>
            <a:off x="402770" y="147029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9" name="Picture Placeholder 47"/>
          <p:cNvSpPr>
            <a:spLocks noGrp="1"/>
          </p:cNvSpPr>
          <p:nvPr>
            <p:ph type="pic" sz="quarter" idx="14"/>
          </p:nvPr>
        </p:nvSpPr>
        <p:spPr>
          <a:xfrm>
            <a:off x="402770" y="374774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0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66946" y="147029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1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66946" y="374774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10033" y="2308598"/>
            <a:ext cx="3617408" cy="2997761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45214E9-9C58-AC48-84F0-A446B6D86551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080D63A-55F5-7144-AF68-38103C92A631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1A16C23-2F2C-B347-9440-CBE7774738DF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2689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00962" y="2019840"/>
            <a:ext cx="3617408" cy="381117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1475676"/>
            <a:ext cx="3145536" cy="21006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1445814"/>
            <a:ext cx="3193039" cy="2130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3675877"/>
            <a:ext cx="3145536" cy="20979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3675877"/>
            <a:ext cx="3145536" cy="2096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857E1B3-33DB-F74A-ABC9-99AEF87691FE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A0873ED-B2F0-234A-82F0-B8A8FD9ADA8A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EAA93FF-9A84-9949-BCE7-33FEDE5C0599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641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3"/>
          </p:nvPr>
        </p:nvSpPr>
        <p:spPr>
          <a:xfrm>
            <a:off x="6226176" y="2724981"/>
            <a:ext cx="4953101" cy="332747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7769EC-0EB2-124C-8F7C-6676E510B30C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6BA6621-C6AE-2E42-B55E-F37D67101F93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09FDFE-DFFE-6A41-BA69-C2222BB9616F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35818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14491" y="6212260"/>
            <a:ext cx="3025805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PRESENTATION</a:t>
            </a:r>
            <a:r>
              <a:rPr lang="en-US" b="0" dirty="0"/>
              <a:t>–  31 JAN 2019</a:t>
            </a:r>
            <a:endParaRPr lang="en-US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47551" y="6212260"/>
            <a:ext cx="1266940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rgbClr val="0A82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1. TITLE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7"/>
            <a:ext cx="12192000" cy="6845406"/>
          </a:xfrm>
          <a:prstGeom prst="rect">
            <a:avLst/>
          </a:prstGeom>
        </p:spPr>
      </p:pic>
      <p:sp>
        <p:nvSpPr>
          <p:cNvPr id="58" name="Freeform 247"/>
          <p:cNvSpPr>
            <a:spLocks noEditPoints="1"/>
          </p:cNvSpPr>
          <p:nvPr/>
        </p:nvSpPr>
        <p:spPr bwMode="auto">
          <a:xfrm>
            <a:off x="577122" y="4539340"/>
            <a:ext cx="213544" cy="140138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26" y="0"/>
              </a:cxn>
              <a:cxn ang="0">
                <a:pos x="10" y="10"/>
              </a:cxn>
              <a:cxn ang="0">
                <a:pos x="0" y="26"/>
              </a:cxn>
              <a:cxn ang="0">
                <a:pos x="0" y="136"/>
              </a:cxn>
              <a:cxn ang="0">
                <a:pos x="0" y="142"/>
              </a:cxn>
              <a:cxn ang="0">
                <a:pos x="10" y="158"/>
              </a:cxn>
              <a:cxn ang="0">
                <a:pos x="26" y="168"/>
              </a:cxn>
              <a:cxn ang="0">
                <a:pos x="224" y="168"/>
              </a:cxn>
              <a:cxn ang="0">
                <a:pos x="230" y="168"/>
              </a:cxn>
              <a:cxn ang="0">
                <a:pos x="246" y="158"/>
              </a:cxn>
              <a:cxn ang="0">
                <a:pos x="256" y="142"/>
              </a:cxn>
              <a:cxn ang="0">
                <a:pos x="256" y="32"/>
              </a:cxn>
              <a:cxn ang="0">
                <a:pos x="256" y="26"/>
              </a:cxn>
              <a:cxn ang="0">
                <a:pos x="246" y="10"/>
              </a:cxn>
              <a:cxn ang="0">
                <a:pos x="230" y="0"/>
              </a:cxn>
              <a:cxn ang="0">
                <a:pos x="16" y="42"/>
              </a:cxn>
              <a:cxn ang="0">
                <a:pos x="16" y="126"/>
              </a:cxn>
              <a:cxn ang="0">
                <a:pos x="240" y="136"/>
              </a:cxn>
              <a:cxn ang="0">
                <a:pos x="238" y="142"/>
              </a:cxn>
              <a:cxn ang="0">
                <a:pos x="230" y="150"/>
              </a:cxn>
              <a:cxn ang="0">
                <a:pos x="32" y="152"/>
              </a:cxn>
              <a:cxn ang="0">
                <a:pos x="26" y="150"/>
              </a:cxn>
              <a:cxn ang="0">
                <a:pos x="18" y="142"/>
              </a:cxn>
              <a:cxn ang="0">
                <a:pos x="78" y="88"/>
              </a:cxn>
              <a:cxn ang="0">
                <a:pos x="114" y="116"/>
              </a:cxn>
              <a:cxn ang="0">
                <a:pos x="128" y="120"/>
              </a:cxn>
              <a:cxn ang="0">
                <a:pos x="136" y="118"/>
              </a:cxn>
              <a:cxn ang="0">
                <a:pos x="178" y="88"/>
              </a:cxn>
              <a:cxn ang="0">
                <a:pos x="240" y="126"/>
              </a:cxn>
              <a:cxn ang="0">
                <a:pos x="240" y="42"/>
              </a:cxn>
              <a:cxn ang="0">
                <a:pos x="138" y="108"/>
              </a:cxn>
              <a:cxn ang="0">
                <a:pos x="134" y="112"/>
              </a:cxn>
              <a:cxn ang="0">
                <a:pos x="128" y="112"/>
              </a:cxn>
              <a:cxn ang="0">
                <a:pos x="118" y="108"/>
              </a:cxn>
              <a:cxn ang="0">
                <a:pos x="78" y="78"/>
              </a:cxn>
              <a:cxn ang="0">
                <a:pos x="16" y="32"/>
              </a:cxn>
              <a:cxn ang="0">
                <a:pos x="18" y="26"/>
              </a:cxn>
              <a:cxn ang="0">
                <a:pos x="26" y="18"/>
              </a:cxn>
              <a:cxn ang="0">
                <a:pos x="224" y="16"/>
              </a:cxn>
              <a:cxn ang="0">
                <a:pos x="230" y="18"/>
              </a:cxn>
              <a:cxn ang="0">
                <a:pos x="238" y="26"/>
              </a:cxn>
              <a:cxn ang="0">
                <a:pos x="138" y="108"/>
              </a:cxn>
            </a:cxnLst>
            <a:rect l="0" t="0" r="r" b="b"/>
            <a:pathLst>
              <a:path w="256" h="168">
                <a:moveTo>
                  <a:pt x="224" y="0"/>
                </a:moveTo>
                <a:lnTo>
                  <a:pt x="32" y="0"/>
                </a:lnTo>
                <a:lnTo>
                  <a:pt x="32" y="0"/>
                </a:lnTo>
                <a:lnTo>
                  <a:pt x="26" y="0"/>
                </a:lnTo>
                <a:lnTo>
                  <a:pt x="20" y="2"/>
                </a:lnTo>
                <a:lnTo>
                  <a:pt x="10" y="10"/>
                </a:lnTo>
                <a:lnTo>
                  <a:pt x="2" y="20"/>
                </a:lnTo>
                <a:lnTo>
                  <a:pt x="0" y="26"/>
                </a:lnTo>
                <a:lnTo>
                  <a:pt x="0" y="32"/>
                </a:lnTo>
                <a:lnTo>
                  <a:pt x="0" y="136"/>
                </a:lnTo>
                <a:lnTo>
                  <a:pt x="0" y="136"/>
                </a:lnTo>
                <a:lnTo>
                  <a:pt x="0" y="142"/>
                </a:lnTo>
                <a:lnTo>
                  <a:pt x="2" y="148"/>
                </a:lnTo>
                <a:lnTo>
                  <a:pt x="10" y="158"/>
                </a:lnTo>
                <a:lnTo>
                  <a:pt x="20" y="166"/>
                </a:lnTo>
                <a:lnTo>
                  <a:pt x="26" y="168"/>
                </a:lnTo>
                <a:lnTo>
                  <a:pt x="32" y="168"/>
                </a:lnTo>
                <a:lnTo>
                  <a:pt x="224" y="168"/>
                </a:lnTo>
                <a:lnTo>
                  <a:pt x="224" y="168"/>
                </a:lnTo>
                <a:lnTo>
                  <a:pt x="230" y="168"/>
                </a:lnTo>
                <a:lnTo>
                  <a:pt x="236" y="166"/>
                </a:lnTo>
                <a:lnTo>
                  <a:pt x="246" y="158"/>
                </a:lnTo>
                <a:lnTo>
                  <a:pt x="254" y="148"/>
                </a:lnTo>
                <a:lnTo>
                  <a:pt x="256" y="142"/>
                </a:lnTo>
                <a:lnTo>
                  <a:pt x="256" y="136"/>
                </a:lnTo>
                <a:lnTo>
                  <a:pt x="256" y="32"/>
                </a:lnTo>
                <a:lnTo>
                  <a:pt x="256" y="32"/>
                </a:lnTo>
                <a:lnTo>
                  <a:pt x="256" y="26"/>
                </a:lnTo>
                <a:lnTo>
                  <a:pt x="254" y="20"/>
                </a:lnTo>
                <a:lnTo>
                  <a:pt x="246" y="10"/>
                </a:lnTo>
                <a:lnTo>
                  <a:pt x="236" y="2"/>
                </a:lnTo>
                <a:lnTo>
                  <a:pt x="230" y="0"/>
                </a:lnTo>
                <a:lnTo>
                  <a:pt x="224" y="0"/>
                </a:lnTo>
                <a:close/>
                <a:moveTo>
                  <a:pt x="16" y="42"/>
                </a:moveTo>
                <a:lnTo>
                  <a:pt x="72" y="84"/>
                </a:lnTo>
                <a:lnTo>
                  <a:pt x="16" y="126"/>
                </a:lnTo>
                <a:lnTo>
                  <a:pt x="16" y="42"/>
                </a:lnTo>
                <a:close/>
                <a:moveTo>
                  <a:pt x="240" y="136"/>
                </a:moveTo>
                <a:lnTo>
                  <a:pt x="240" y="136"/>
                </a:lnTo>
                <a:lnTo>
                  <a:pt x="238" y="142"/>
                </a:lnTo>
                <a:lnTo>
                  <a:pt x="236" y="148"/>
                </a:lnTo>
                <a:lnTo>
                  <a:pt x="230" y="150"/>
                </a:lnTo>
                <a:lnTo>
                  <a:pt x="224" y="152"/>
                </a:lnTo>
                <a:lnTo>
                  <a:pt x="32" y="152"/>
                </a:lnTo>
                <a:lnTo>
                  <a:pt x="32" y="152"/>
                </a:lnTo>
                <a:lnTo>
                  <a:pt x="26" y="150"/>
                </a:lnTo>
                <a:lnTo>
                  <a:pt x="20" y="148"/>
                </a:lnTo>
                <a:lnTo>
                  <a:pt x="18" y="142"/>
                </a:lnTo>
                <a:lnTo>
                  <a:pt x="16" y="136"/>
                </a:lnTo>
                <a:lnTo>
                  <a:pt x="78" y="88"/>
                </a:lnTo>
                <a:lnTo>
                  <a:pt x="114" y="116"/>
                </a:lnTo>
                <a:lnTo>
                  <a:pt x="114" y="116"/>
                </a:lnTo>
                <a:lnTo>
                  <a:pt x="120" y="118"/>
                </a:lnTo>
                <a:lnTo>
                  <a:pt x="128" y="120"/>
                </a:lnTo>
                <a:lnTo>
                  <a:pt x="128" y="120"/>
                </a:lnTo>
                <a:lnTo>
                  <a:pt x="136" y="118"/>
                </a:lnTo>
                <a:lnTo>
                  <a:pt x="142" y="116"/>
                </a:lnTo>
                <a:lnTo>
                  <a:pt x="178" y="88"/>
                </a:lnTo>
                <a:lnTo>
                  <a:pt x="240" y="136"/>
                </a:lnTo>
                <a:close/>
                <a:moveTo>
                  <a:pt x="240" y="126"/>
                </a:moveTo>
                <a:lnTo>
                  <a:pt x="184" y="84"/>
                </a:lnTo>
                <a:lnTo>
                  <a:pt x="240" y="42"/>
                </a:lnTo>
                <a:lnTo>
                  <a:pt x="240" y="126"/>
                </a:lnTo>
                <a:close/>
                <a:moveTo>
                  <a:pt x="138" y="108"/>
                </a:moveTo>
                <a:lnTo>
                  <a:pt x="138" y="108"/>
                </a:lnTo>
                <a:lnTo>
                  <a:pt x="134" y="112"/>
                </a:lnTo>
                <a:lnTo>
                  <a:pt x="128" y="112"/>
                </a:lnTo>
                <a:lnTo>
                  <a:pt x="128" y="112"/>
                </a:lnTo>
                <a:lnTo>
                  <a:pt x="122" y="112"/>
                </a:lnTo>
                <a:lnTo>
                  <a:pt x="118" y="108"/>
                </a:lnTo>
                <a:lnTo>
                  <a:pt x="86" y="84"/>
                </a:lnTo>
                <a:lnTo>
                  <a:pt x="78" y="78"/>
                </a:lnTo>
                <a:lnTo>
                  <a:pt x="16" y="32"/>
                </a:lnTo>
                <a:lnTo>
                  <a:pt x="16" y="32"/>
                </a:lnTo>
                <a:lnTo>
                  <a:pt x="16" y="32"/>
                </a:lnTo>
                <a:lnTo>
                  <a:pt x="18" y="26"/>
                </a:lnTo>
                <a:lnTo>
                  <a:pt x="20" y="20"/>
                </a:lnTo>
                <a:lnTo>
                  <a:pt x="26" y="18"/>
                </a:lnTo>
                <a:lnTo>
                  <a:pt x="32" y="16"/>
                </a:lnTo>
                <a:lnTo>
                  <a:pt x="224" y="16"/>
                </a:lnTo>
                <a:lnTo>
                  <a:pt x="224" y="16"/>
                </a:lnTo>
                <a:lnTo>
                  <a:pt x="230" y="18"/>
                </a:lnTo>
                <a:lnTo>
                  <a:pt x="236" y="20"/>
                </a:lnTo>
                <a:lnTo>
                  <a:pt x="238" y="26"/>
                </a:lnTo>
                <a:lnTo>
                  <a:pt x="240" y="32"/>
                </a:lnTo>
                <a:lnTo>
                  <a:pt x="138" y="1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solidFill>
                <a:prstClr val="black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 rot="16200000">
            <a:off x="599421" y="5043977"/>
            <a:ext cx="168946" cy="169505"/>
          </a:xfrm>
          <a:custGeom>
            <a:avLst/>
            <a:gdLst/>
            <a:ahLst/>
            <a:cxnLst/>
            <a:rect l="l" t="t" r="r" b="b"/>
            <a:pathLst>
              <a:path w="228600" h="229357">
                <a:moveTo>
                  <a:pt x="186631" y="14734"/>
                </a:moveTo>
                <a:cubicBezTo>
                  <a:pt x="158949" y="15925"/>
                  <a:pt x="123676" y="38026"/>
                  <a:pt x="80814" y="81037"/>
                </a:cubicBezTo>
                <a:cubicBezTo>
                  <a:pt x="37951" y="124048"/>
                  <a:pt x="15776" y="159395"/>
                  <a:pt x="14288" y="187077"/>
                </a:cubicBezTo>
                <a:cubicBezTo>
                  <a:pt x="15181" y="189458"/>
                  <a:pt x="18455" y="193402"/>
                  <a:pt x="24110" y="198909"/>
                </a:cubicBezTo>
                <a:cubicBezTo>
                  <a:pt x="29766" y="204416"/>
                  <a:pt x="35719" y="209401"/>
                  <a:pt x="41970" y="213866"/>
                </a:cubicBezTo>
                <a:cubicBezTo>
                  <a:pt x="43160" y="214759"/>
                  <a:pt x="44202" y="215057"/>
                  <a:pt x="45095" y="214759"/>
                </a:cubicBezTo>
                <a:cubicBezTo>
                  <a:pt x="57597" y="196900"/>
                  <a:pt x="67568" y="182017"/>
                  <a:pt x="75010" y="170111"/>
                </a:cubicBezTo>
                <a:cubicBezTo>
                  <a:pt x="75010" y="168920"/>
                  <a:pt x="74563" y="167432"/>
                  <a:pt x="73670" y="165646"/>
                </a:cubicBezTo>
                <a:cubicBezTo>
                  <a:pt x="72182" y="162967"/>
                  <a:pt x="68461" y="156270"/>
                  <a:pt x="62508" y="145554"/>
                </a:cubicBezTo>
                <a:lnTo>
                  <a:pt x="58043" y="137964"/>
                </a:lnTo>
                <a:lnTo>
                  <a:pt x="62955" y="130374"/>
                </a:lnTo>
                <a:cubicBezTo>
                  <a:pt x="69801" y="120551"/>
                  <a:pt x="80367" y="108645"/>
                  <a:pt x="94655" y="94655"/>
                </a:cubicBezTo>
                <a:cubicBezTo>
                  <a:pt x="108645" y="80665"/>
                  <a:pt x="120551" y="70247"/>
                  <a:pt x="130374" y="63401"/>
                </a:cubicBezTo>
                <a:lnTo>
                  <a:pt x="137517" y="58043"/>
                </a:lnTo>
                <a:lnTo>
                  <a:pt x="145554" y="62508"/>
                </a:lnTo>
                <a:cubicBezTo>
                  <a:pt x="156270" y="68461"/>
                  <a:pt x="162967" y="72182"/>
                  <a:pt x="165646" y="73670"/>
                </a:cubicBezTo>
                <a:cubicBezTo>
                  <a:pt x="167432" y="74563"/>
                  <a:pt x="168920" y="75010"/>
                  <a:pt x="170111" y="75010"/>
                </a:cubicBezTo>
                <a:cubicBezTo>
                  <a:pt x="187077" y="64294"/>
                  <a:pt x="201960" y="54471"/>
                  <a:pt x="214759" y="45542"/>
                </a:cubicBezTo>
                <a:cubicBezTo>
                  <a:pt x="214759" y="45244"/>
                  <a:pt x="214759" y="45095"/>
                  <a:pt x="214759" y="45095"/>
                </a:cubicBezTo>
                <a:cubicBezTo>
                  <a:pt x="214759" y="43904"/>
                  <a:pt x="214462" y="42863"/>
                  <a:pt x="213866" y="41970"/>
                </a:cubicBezTo>
                <a:cubicBezTo>
                  <a:pt x="209401" y="35719"/>
                  <a:pt x="204416" y="29840"/>
                  <a:pt x="198909" y="24334"/>
                </a:cubicBezTo>
                <a:cubicBezTo>
                  <a:pt x="193402" y="18827"/>
                  <a:pt x="189310" y="15627"/>
                  <a:pt x="186631" y="14734"/>
                </a:cubicBezTo>
                <a:close/>
                <a:moveTo>
                  <a:pt x="187077" y="0"/>
                </a:moveTo>
                <a:cubicBezTo>
                  <a:pt x="191244" y="0"/>
                  <a:pt x="196677" y="3051"/>
                  <a:pt x="203374" y="9153"/>
                </a:cubicBezTo>
                <a:cubicBezTo>
                  <a:pt x="210071" y="15255"/>
                  <a:pt x="214908" y="20241"/>
                  <a:pt x="217885" y="24110"/>
                </a:cubicBezTo>
                <a:cubicBezTo>
                  <a:pt x="220861" y="27980"/>
                  <a:pt x="223242" y="31254"/>
                  <a:pt x="225028" y="33933"/>
                </a:cubicBezTo>
                <a:cubicBezTo>
                  <a:pt x="227410" y="37207"/>
                  <a:pt x="228600" y="40928"/>
                  <a:pt x="228600" y="45095"/>
                </a:cubicBezTo>
                <a:cubicBezTo>
                  <a:pt x="228600" y="50155"/>
                  <a:pt x="226814" y="54025"/>
                  <a:pt x="223242" y="56704"/>
                </a:cubicBezTo>
                <a:cubicBezTo>
                  <a:pt x="211336" y="65336"/>
                  <a:pt x="196007" y="75605"/>
                  <a:pt x="177255" y="87511"/>
                </a:cubicBezTo>
                <a:cubicBezTo>
                  <a:pt x="172194" y="90488"/>
                  <a:pt x="166092" y="90041"/>
                  <a:pt x="158949" y="86172"/>
                </a:cubicBezTo>
                <a:cubicBezTo>
                  <a:pt x="155972" y="84683"/>
                  <a:pt x="149126" y="80963"/>
                  <a:pt x="138410" y="75010"/>
                </a:cubicBezTo>
                <a:cubicBezTo>
                  <a:pt x="129183" y="81558"/>
                  <a:pt x="117872" y="91529"/>
                  <a:pt x="104478" y="104924"/>
                </a:cubicBezTo>
                <a:cubicBezTo>
                  <a:pt x="91083" y="118319"/>
                  <a:pt x="81112" y="129481"/>
                  <a:pt x="74563" y="138410"/>
                </a:cubicBezTo>
                <a:cubicBezTo>
                  <a:pt x="80814" y="149126"/>
                  <a:pt x="84683" y="155972"/>
                  <a:pt x="86172" y="158949"/>
                </a:cubicBezTo>
                <a:cubicBezTo>
                  <a:pt x="88255" y="162818"/>
                  <a:pt x="89297" y="166539"/>
                  <a:pt x="89297" y="170111"/>
                </a:cubicBezTo>
                <a:cubicBezTo>
                  <a:pt x="89297" y="172790"/>
                  <a:pt x="88702" y="175171"/>
                  <a:pt x="87511" y="177254"/>
                </a:cubicBezTo>
                <a:cubicBezTo>
                  <a:pt x="79177" y="190947"/>
                  <a:pt x="68908" y="206425"/>
                  <a:pt x="56704" y="223689"/>
                </a:cubicBezTo>
                <a:cubicBezTo>
                  <a:pt x="54323" y="226963"/>
                  <a:pt x="51048" y="228823"/>
                  <a:pt x="46881" y="229270"/>
                </a:cubicBezTo>
                <a:cubicBezTo>
                  <a:pt x="42714" y="229716"/>
                  <a:pt x="38249" y="228451"/>
                  <a:pt x="33487" y="225475"/>
                </a:cubicBezTo>
                <a:cubicBezTo>
                  <a:pt x="31403" y="223986"/>
                  <a:pt x="28352" y="221605"/>
                  <a:pt x="24334" y="218331"/>
                </a:cubicBezTo>
                <a:cubicBezTo>
                  <a:pt x="20315" y="215057"/>
                  <a:pt x="15255" y="210145"/>
                  <a:pt x="9153" y="203597"/>
                </a:cubicBezTo>
                <a:cubicBezTo>
                  <a:pt x="3051" y="197049"/>
                  <a:pt x="0" y="191691"/>
                  <a:pt x="0" y="187524"/>
                </a:cubicBezTo>
                <a:lnTo>
                  <a:pt x="0" y="187077"/>
                </a:lnTo>
                <a:cubicBezTo>
                  <a:pt x="1191" y="155526"/>
                  <a:pt x="24780" y="116756"/>
                  <a:pt x="70768" y="70768"/>
                </a:cubicBezTo>
                <a:cubicBezTo>
                  <a:pt x="116756" y="24780"/>
                  <a:pt x="155526" y="1191"/>
                  <a:pt x="1870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068" y="3686885"/>
            <a:ext cx="43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cs typeface="Arial" panose="020B0604020202020204" pitchFamily="34" charset="0"/>
              </a:rPr>
              <a:t>www.ambarella.com</a:t>
            </a:r>
            <a:endParaRPr lang="en-US" sz="2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484232" y="2721291"/>
            <a:ext cx="4244931" cy="946164"/>
          </a:xfrm>
        </p:spPr>
        <p:txBody>
          <a:bodyPr>
            <a:no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454001" y="1212233"/>
            <a:ext cx="329321" cy="2906172"/>
            <a:chOff x="11457522" y="757238"/>
            <a:chExt cx="329321" cy="290617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630025" y="757238"/>
              <a:ext cx="0" cy="64008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1457522" y="1581197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267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00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 userDrawn="1"/>
        </p:nvGrpSpPr>
        <p:grpSpPr>
          <a:xfrm rot="16200000">
            <a:off x="6300439" y="5194398"/>
            <a:ext cx="332581" cy="3151211"/>
            <a:chOff x="11446242" y="1373402"/>
            <a:chExt cx="332581" cy="3151211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11446242" y="2442400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3498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7886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534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784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4434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4810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671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9194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2934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5889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03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24581" y="1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581" y="0"/>
            <a:ext cx="12192000" cy="6845406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845326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General-Purpose Deck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64" name="Straight Connector 63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66" name="TextBox 65"/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899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68780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4625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654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0131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5218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402770" y="1402153"/>
            <a:ext cx="11458304" cy="48334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924AED3-427B-A948-A676-2F2F4784EE7C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842BCFD-F4ED-974C-A8E9-EC2DA8309546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4C99CB8-828A-DF42-8A03-7A79DD2B41BD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56639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bg>
      <p:bgPr>
        <a:solidFill>
          <a:srgbClr val="0A82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 userDrawn="1"/>
        </p:nvGrpSpPr>
        <p:grpSpPr>
          <a:xfrm rot="16200000">
            <a:off x="6300439" y="5194398"/>
            <a:ext cx="332581" cy="3151211"/>
            <a:chOff x="11446242" y="1373402"/>
            <a:chExt cx="332581" cy="3151211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11446242" y="2442400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9490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4149"/>
            <a:ext cx="12192000" cy="6866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A508BC11-9113-AE46-9F34-6C14F2B058C1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19F96BA9-5D99-B442-B68E-4B5984B1E6E1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C371691-A8F8-FB47-929C-558D2A4340D5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C0D01273-09F3-5743-BD75-99C6D4EA42F8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-14640"/>
            <a:ext cx="6120581" cy="687264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40"/>
            <a:ext cx="12192000" cy="687264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D47410F5-B56F-4143-A59C-F91C50A7BCED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C8F57153-8B47-574A-9769-7DAA57061C30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BC47D77-6DD9-094D-997F-F40B68E943D5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EAD60C5A-33C9-4445-9793-7E80D33B81E8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84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7705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6120581" cy="6877049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2"/>
            <a:ext cx="12192000" cy="687705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04ED82B7-9BBB-2D47-B441-AC284DE643D6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8191253-476E-F244-9473-9D9C02414D0F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22BED107-AA8B-674A-AB03-D4BF5B1F65BC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1665006-7582-AB48-8E26-FB8DA65682AE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5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6670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6120581" cy="6872932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0"/>
            <a:ext cx="12192000" cy="687604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 or</a:t>
            </a:r>
            <a:br>
              <a:rPr lang="en-US" dirty="0"/>
            </a:br>
            <a:r>
              <a:rPr lang="en-US" dirty="0"/>
              <a:t>Security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C4D21C7F-722B-B54C-A47E-9879ABD74671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EEFBA598-84FF-8E46-8094-D079D3241EC6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9F037BF6-F900-6E4B-9A4A-418FB8496AD3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80BC8FD8-9E9B-4343-8A85-B07F92E136D4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9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683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" y="-7674"/>
            <a:ext cx="12224084" cy="69055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F668A12-3CBB-4943-8AC6-16C609CAD5F4}"/>
              </a:ext>
            </a:extLst>
          </p:cNvPr>
          <p:cNvSpPr/>
          <p:nvPr userDrawn="1"/>
        </p:nvSpPr>
        <p:spPr>
          <a:xfrm>
            <a:off x="0" y="-6780"/>
            <a:ext cx="6120581" cy="690559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E9C35990-9EF2-4440-AA17-D04E5D37D3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68"/>
            <a:ext cx="12252382" cy="68729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3BD18F5-3367-2B48-850C-95FE1F6C2C6B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78BE7716-E19B-1649-8FFD-C02367A5E8AB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41BF171-716F-1441-B388-0167E26DF50A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3F62675-AD81-9F43-A862-E843F8FDC805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13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13"/>
            <a:ext cx="12192000" cy="6845406"/>
          </a:xfrm>
          <a:prstGeom prst="rect">
            <a:avLst/>
          </a:prstGeom>
        </p:spPr>
      </p:pic>
      <p:sp>
        <p:nvSpPr>
          <p:cNvPr id="6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D5BE638-D189-2F42-A1DD-976971A5236D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BD00DE28-FE3D-3646-B8F5-2BB87819C5CC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FCA94CE4-91FE-2743-9391-04905734D2FF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05C9A428-6C8C-1B4F-B01D-1C209EDD1DEB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1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21"/>
            <a:ext cx="12192000" cy="684695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11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B3597F24-AE40-F646-A8D0-A15657EE90D4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4F2DDEC-8EBF-4F4E-81F3-49DAD73A7DEC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839FFD0-3D4B-B340-BC20-ABE1315E590C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A66C55B5-D3C3-8B44-82EC-67284022E86E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1"/>
            <a:ext cx="12192000" cy="684385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0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E137D9DE-380F-D341-9085-0EDB19184344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5399646-4F4E-DB4A-BBC4-8A5B401A4C93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F6F3EFB-8327-C143-A187-AD85A8481D18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E86E887-C755-FD4F-AA52-9944B6EA35C7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66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7683" cy="685074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3548"/>
            <a:ext cx="12192000" cy="6845406"/>
          </a:xfrm>
          <a:prstGeom prst="rect">
            <a:avLst/>
          </a:prstGeom>
        </p:spPr>
      </p:pic>
      <p:sp>
        <p:nvSpPr>
          <p:cNvPr id="6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EE30EE78-62B5-A24C-BEEC-98E8AE0254F0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67D4C605-06BE-DB45-B517-BAD93E6933FA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2FD965C-74B5-1B4B-8766-46E6B3962BF0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D6ED220-FC82-914A-995F-F41F8B7408D1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60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692"/>
            <a:ext cx="12192000" cy="686369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-5691"/>
            <a:ext cx="6120581" cy="6868608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55" y="-10609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3FCDE153-7DE7-6F4B-9EF4-FA9902EFA82C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AB9E94B4-E1C5-8E49-8D29-76B3E18AFB7C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C5E1AE7F-23F2-E749-8441-19637222720E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7BA5DA5-4550-6E44-89B8-2953B60DAE8B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30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11827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1621600E-3804-D741-B324-05AEF583AE1D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74241C50-F111-CA4F-A3E3-1341EBBDA751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6ECDD997-42AD-5F41-9854-D0FA39565BF8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F2BDBA5C-A264-3E4A-8762-D969DC07D004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9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"/>
            <a:ext cx="12192001" cy="686291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7989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876E07ED-6400-D347-9771-C91C4A30F7F0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0BEBCAD6-7437-124C-8748-53F1874758EF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77B6784-33BB-ED46-A208-5939CB5FA9A5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85DBF4EE-DA8B-5746-AC06-851FC91030CB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348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916"/>
            <a:ext cx="12192000" cy="685308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" y="5543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88FA85F5-377A-454D-ABD5-D20EB2CDF67C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98FEDBF6-A285-0B46-864A-DFADE6CAFA86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ED09280-0E14-6B4C-B697-66DDC33B645F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24069DB9-4A62-B641-9E8F-6D1377307EF6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94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917"/>
            <a:ext cx="12191999" cy="685308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5071"/>
            <a:ext cx="12192000" cy="6853083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Industrial &amp;</a:t>
            </a:r>
            <a:br>
              <a:rPr lang="en-US" dirty="0"/>
            </a:br>
            <a:r>
              <a:rPr lang="en-US" dirty="0"/>
              <a:t>Robotics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6833B665-30DF-7846-9177-FC856A3438FA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B9A9817B-987A-A04D-BF64-00B9C3CCA830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685B48E-4402-B146-9714-DBEEA4332D6E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78D4F988-818A-5D4B-AA02-ECD73A29B1D0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9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54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74" y="0"/>
            <a:ext cx="10279626" cy="686633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" y="14156"/>
            <a:ext cx="12192000" cy="6858000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Technical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98C13ACE-F7BA-A642-827C-A7A02B025231}"/>
              </a:ext>
            </a:extLst>
          </p:cNvPr>
          <p:cNvGrpSpPr/>
          <p:nvPr userDrawn="1"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FC0D567-8D4C-1643-AFD7-1E4EACCE8A1B}"/>
                </a:ext>
              </a:extLst>
            </p:cNvPr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059005D-4C00-B04F-8E8A-673382748233}"/>
                </a:ext>
              </a:extLst>
            </p:cNvPr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C54E3C92-79A7-D845-9BAD-AF7066BBC6DF}"/>
                </a:ext>
              </a:extLst>
            </p:cNvPr>
            <p:cNvSpPr txBox="1"/>
            <p:nvPr userDrawn="1"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30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25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24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247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98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security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8F778F7-5C70-6C4D-B957-AE7E68060AE2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03CDBD1-BB00-3C4C-9D37-8DB2B330003C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D3B41A4-81BD-5947-B7C5-4A1EDF5767DF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17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629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11"/>
            <a:ext cx="12192000" cy="6857999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484D269-0CCB-AA47-AA20-16EAC526A143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80893CE-B416-ED4C-ADEE-D79B2AED802C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D933410-A5AB-6544-BE24-D79474223E89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70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47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72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robotics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F9AECAAC-DBAC-794B-B6B5-1D7EFB34D783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6DEE90E-54AC-5B44-8634-5BFC920F7D55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3ED1636-4A19-9B48-B8BA-FC12119FA14B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10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03" y="0"/>
            <a:ext cx="10277793" cy="685247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6572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6"/>
            <a:ext cx="12192000" cy="685247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technical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A4EDD77C-4335-6247-9DED-ED7246C83D38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C12D008-0711-2641-841D-D6315E9C289C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EF4E9DA-8097-124C-BCEC-68A753611EA9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1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071"/>
            <a:ext cx="12192000" cy="684385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48"/>
            <a:ext cx="12192000" cy="684540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EB557A2A-FBB3-7249-84BA-EA9F8D1C6CD8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C824496-C4E2-674E-816F-0B286CAB0DFB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5B7343A-D1A9-4749-B934-5258187B911E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252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9833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48165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88FDE4C-464F-8743-B5ED-E11005817C8A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B130657-1700-FE4D-8626-B90DA2898DF1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F634CC7-0597-4B4E-87A5-144A3896EFD1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9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91"/>
            <a:ext cx="12192000" cy="68466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5692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 userDrawn="1"/>
        </p:nvGrpSpPr>
        <p:grpSpPr>
          <a:xfrm>
            <a:off x="-20" y="-5692"/>
            <a:ext cx="12192020" cy="6848488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 userDrawn="1"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 userDrawn="1"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 userDrawn="1"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 userDrawn="1"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 userDrawn="1"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 userDrawn="1"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 userDrawn="1"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 userDrawn="1"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 userDrawn="1"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 userDrawn="1"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 userDrawn="1"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 userDrawn="1"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 userDrawn="1"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 userDrawn="1"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 userDrawn="1"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 userDrawn="1"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 userDrawn="1"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 userDrawn="1"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 userDrawn="1"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 userDrawn="1"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 userDrawn="1"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 userDrawn="1"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 userDrawn="1"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 userDrawn="1"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 userDrawn="1"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 userDrawn="1"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 userDrawn="1"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 userDrawn="1"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 userDrawn="1"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 userDrawn="1"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 userDrawn="1"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 userDrawn="1"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 userDrawn="1"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 userDrawn="1"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 userDrawn="1"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 userDrawn="1"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 userDrawn="1"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 userDrawn="1"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 userDrawn="1"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 userDrawn="1"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 userDrawn="1"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 userDrawn="1"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 userDrawn="1"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 userDrawn="1"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 userDrawn="1"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 userDrawn="1"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 userDrawn="1"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 userDrawn="1"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 userDrawn="1"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 userDrawn="1"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 userDrawn="1"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 userDrawn="1"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 userDrawn="1"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 userDrawn="1"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 userDrawn="1"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 userDrawn="1"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 userDrawn="1"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 userDrawn="1"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 userDrawn="1"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 userDrawn="1"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 userDrawn="1"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 userDrawn="1"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 userDrawn="1"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 userDrawn="1"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 userDrawn="1"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 userDrawn="1"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 userDrawn="1"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 userDrawn="1"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 userDrawn="1"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 userDrawn="1"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 userDrawn="1"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 userDrawn="1"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 userDrawn="1"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 userDrawn="1"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 userDrawn="1"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 userDrawn="1"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 userDrawn="1"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 userDrawn="1"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 userDrawn="1"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 userDrawn="1"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 userDrawn="1"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 userDrawn="1"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 userDrawn="1"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 userDrawn="1"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 userDrawn="1"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 userDrawn="1"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 userDrawn="1"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9809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74BEB19F-6129-E345-8C3F-E8C37A5AF4CA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54A02AE0-CA2B-1242-9B80-175556807A60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0060C601-6A51-D94D-B8B5-80007EE7BB7A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07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503"/>
          <a:stretch/>
        </p:blipFill>
        <p:spPr>
          <a:xfrm>
            <a:off x="0" y="-1"/>
            <a:ext cx="12266762" cy="68629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3709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 userDrawn="1"/>
        </p:nvGrpSpPr>
        <p:grpSpPr>
          <a:xfrm>
            <a:off x="-523354" y="670"/>
            <a:ext cx="12715354" cy="6851742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 userDrawn="1"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 userDrawn="1"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 userDrawn="1"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 userDrawn="1"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 userDrawn="1"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 userDrawn="1"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 userDrawn="1"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 userDrawn="1"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 userDrawn="1"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 userDrawn="1"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 userDrawn="1"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 userDrawn="1"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 userDrawn="1"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 userDrawn="1"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 userDrawn="1"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 userDrawn="1"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 userDrawn="1"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 userDrawn="1"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 userDrawn="1"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 userDrawn="1"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 userDrawn="1"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 userDrawn="1"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 userDrawn="1"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 userDrawn="1"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 userDrawn="1"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 userDrawn="1"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 userDrawn="1"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 userDrawn="1"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 userDrawn="1"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 userDrawn="1"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 userDrawn="1"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 userDrawn="1"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 userDrawn="1"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 userDrawn="1"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 userDrawn="1"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 userDrawn="1"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 userDrawn="1"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 userDrawn="1"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 userDrawn="1"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 userDrawn="1"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 userDrawn="1"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 userDrawn="1"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 userDrawn="1"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 userDrawn="1"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 userDrawn="1"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 userDrawn="1"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 userDrawn="1"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 userDrawn="1"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 userDrawn="1"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 userDrawn="1"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 userDrawn="1"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 userDrawn="1"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 userDrawn="1"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 userDrawn="1"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 userDrawn="1"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 userDrawn="1"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 userDrawn="1"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 userDrawn="1"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 userDrawn="1"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 userDrawn="1"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 userDrawn="1"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 userDrawn="1"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 userDrawn="1"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 userDrawn="1"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 userDrawn="1"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 userDrawn="1"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 userDrawn="1"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 userDrawn="1"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 userDrawn="1"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 userDrawn="1"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 userDrawn="1"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 userDrawn="1"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 userDrawn="1"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 userDrawn="1"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 userDrawn="1"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 userDrawn="1"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 userDrawn="1"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 userDrawn="1"/>
          </p:nvSpPr>
          <p:spPr bwMode="auto">
            <a:xfrm>
              <a:off x="11010898" y="4762"/>
              <a:ext cx="1181102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 userDrawn="1"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 userDrawn="1"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 userDrawn="1"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 userDrawn="1"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 userDrawn="1"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 userDrawn="1"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 userDrawn="1"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 userDrawn="1"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 userDrawn="1"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1342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CA944252-ABA5-6D41-93C6-D9C74F163465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12475194-234A-0E4B-A655-0604BDADA285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01596EF7-FD35-C243-AA61-BA28BCDC1BF2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7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748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87"/>
          <a:stretch/>
        </p:blipFill>
        <p:spPr>
          <a:xfrm>
            <a:off x="-132522" y="0"/>
            <a:ext cx="12324522" cy="686291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 userDrawn="1"/>
        </p:nvGrpSpPr>
        <p:grpSpPr>
          <a:xfrm>
            <a:off x="56774" y="0"/>
            <a:ext cx="12192020" cy="6853243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 userDrawn="1"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 userDrawn="1"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 userDrawn="1"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 userDrawn="1"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 userDrawn="1"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 userDrawn="1"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 userDrawn="1"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 userDrawn="1"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 userDrawn="1"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 userDrawn="1"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 userDrawn="1"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 userDrawn="1"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 userDrawn="1"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 userDrawn="1"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 userDrawn="1"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 userDrawn="1"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 userDrawn="1"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 userDrawn="1"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 userDrawn="1"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 userDrawn="1"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 userDrawn="1"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 userDrawn="1"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 userDrawn="1"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 userDrawn="1"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 userDrawn="1"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 userDrawn="1"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 userDrawn="1"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 userDrawn="1"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 userDrawn="1"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 userDrawn="1"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 userDrawn="1"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 userDrawn="1"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 userDrawn="1"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 userDrawn="1"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 userDrawn="1"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 userDrawn="1"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 userDrawn="1"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 userDrawn="1"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 userDrawn="1"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 userDrawn="1"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 userDrawn="1"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 userDrawn="1"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 userDrawn="1"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 userDrawn="1"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 userDrawn="1"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 userDrawn="1"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 userDrawn="1"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 userDrawn="1"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 userDrawn="1"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 userDrawn="1"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 userDrawn="1"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 userDrawn="1"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 userDrawn="1"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 userDrawn="1"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 userDrawn="1"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 userDrawn="1"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 userDrawn="1"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 userDrawn="1"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 userDrawn="1"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 userDrawn="1"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 userDrawn="1"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 userDrawn="1"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 userDrawn="1"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 userDrawn="1"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 userDrawn="1"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 userDrawn="1"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 userDrawn="1"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 userDrawn="1"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 userDrawn="1"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 userDrawn="1"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 userDrawn="1"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 userDrawn="1"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 userDrawn="1"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 userDrawn="1"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 userDrawn="1"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 userDrawn="1"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 userDrawn="1"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 userDrawn="1"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 userDrawn="1"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 userDrawn="1"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 userDrawn="1"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 userDrawn="1"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 userDrawn="1"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 userDrawn="1"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 userDrawn="1"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 userDrawn="1"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 userDrawn="1"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72875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AF559D57-8BE1-0047-988B-6DA7463DD72C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60FF3BBA-8F33-1E43-86CA-4AE50E452C1A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C1B2924-AFDA-3742-A8CA-108D5B7D4CEF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979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26426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 userDrawn="1"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84" name="TextBox 83"/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 userDrawn="1"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C6E5893-002E-4144-BEE2-7A2529C88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091" y="57665"/>
            <a:ext cx="10515734" cy="1352035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92460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543560BA-50C0-984E-B30A-9E6401E44A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342900" indent="-34290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0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346284-93DC-4E4D-BD4F-A3D3CA731A3D}"/>
              </a:ext>
            </a:extLst>
          </p:cNvPr>
          <p:cNvGrpSpPr/>
          <p:nvPr userDrawn="1"/>
        </p:nvGrpSpPr>
        <p:grpSpPr>
          <a:xfrm rot="16200000">
            <a:off x="6301578" y="5192356"/>
            <a:ext cx="330308" cy="3151212"/>
            <a:chOff x="11448515" y="1373402"/>
            <a:chExt cx="330308" cy="31512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5BE7D17-B337-2E42-A4DF-0B2A1FCC485A}"/>
                </a:ext>
              </a:extLst>
            </p:cNvPr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F22D17C7-E7D5-2048-8027-3CB3670DD15E}"/>
                </a:ext>
              </a:extLst>
            </p:cNvPr>
            <p:cNvSpPr txBox="1"/>
            <p:nvPr userDrawn="1"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4642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 rot="16200000">
            <a:off x="6296526" y="5189371"/>
            <a:ext cx="331631" cy="3142734"/>
            <a:chOff x="11455983" y="1381878"/>
            <a:chExt cx="331631" cy="3142734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049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Presentation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C8B5766A-2B71-E24C-A3B8-7327FDB7D2ED}"/>
              </a:ext>
            </a:extLst>
          </p:cNvPr>
          <p:cNvGrpSpPr/>
          <p:nvPr userDrawn="1"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892BF13A-3E48-7545-B713-34712E0D8A82}"/>
                </a:ext>
              </a:extLst>
            </p:cNvPr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09A10AA-610E-D343-89DB-9987AF8F583F}"/>
                </a:ext>
              </a:extLst>
            </p:cNvPr>
            <p:cNvSpPr txBox="1"/>
            <p:nvPr userDrawn="1"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0183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57326446-BB1A-EB48-907F-BFE4B8013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BD741CC-FC32-074F-B456-AFA4D6E9FBD3}"/>
              </a:ext>
            </a:extLst>
          </p:cNvPr>
          <p:cNvGrpSpPr/>
          <p:nvPr userDrawn="1"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1D30717-CBDC-F44F-8EBD-FBDC9B99F4D7}"/>
                </a:ext>
              </a:extLst>
            </p:cNvPr>
            <p:cNvSpPr txBox="1"/>
            <p:nvPr userDrawn="1"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5A79BEF-3E47-7446-A871-7E61926A82BD}"/>
                </a:ext>
              </a:extLst>
            </p:cNvPr>
            <p:cNvSpPr txBox="1"/>
            <p:nvPr userDrawn="1"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9280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363E3C2-9D53-994E-B440-4F37C0709AC3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8C90298-D6FA-B749-BEF1-64CF83CE9DAD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525434D9-814F-3A46-AB58-54CA5C18967B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9966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402770" y="1402153"/>
            <a:ext cx="11458304" cy="48334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924AED3-427B-A948-A676-2F2F4784EE7C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6842BCFD-F4ED-974C-A8E9-EC2DA8309546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4C99CB8-828A-DF42-8A03-7A79DD2B41BD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693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/>
          <p:cNvSpPr>
            <a:spLocks noGrp="1"/>
          </p:cNvSpPr>
          <p:nvPr>
            <p:ph type="pic" sz="quarter" idx="13"/>
          </p:nvPr>
        </p:nvSpPr>
        <p:spPr>
          <a:xfrm>
            <a:off x="402770" y="1470296"/>
            <a:ext cx="3146519" cy="21275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47"/>
          <p:cNvSpPr>
            <a:spLocks noGrp="1"/>
          </p:cNvSpPr>
          <p:nvPr>
            <p:ph type="pic" sz="quarter" idx="14"/>
          </p:nvPr>
        </p:nvSpPr>
        <p:spPr>
          <a:xfrm>
            <a:off x="402770" y="3747746"/>
            <a:ext cx="3146519" cy="2127569"/>
          </a:xfrm>
        </p:spPr>
        <p:txBody>
          <a:bodyPr/>
          <a:lstStyle/>
          <a:p>
            <a:endParaRPr lang="en-US"/>
          </a:p>
        </p:txBody>
      </p:sp>
      <p:sp>
        <p:nvSpPr>
          <p:cNvPr id="50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66946" y="1470296"/>
            <a:ext cx="3146519" cy="2127569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66946" y="3747746"/>
            <a:ext cx="3146519" cy="2127569"/>
          </a:xfrm>
        </p:spPr>
        <p:txBody>
          <a:bodyPr/>
          <a:lstStyle/>
          <a:p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10033" y="2308598"/>
            <a:ext cx="3617408" cy="2997761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45214E9-9C58-AC48-84F0-A446B6D86551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C080D63A-55F5-7144-AF68-38103C92A631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1A16C23-2F2C-B347-9440-CBE7774738DF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694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00962" y="2019840"/>
            <a:ext cx="3617408" cy="381117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1475676"/>
            <a:ext cx="3145536" cy="21006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1445814"/>
            <a:ext cx="3193039" cy="2130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3675877"/>
            <a:ext cx="3145536" cy="20979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3675877"/>
            <a:ext cx="3145536" cy="2096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9857E1B3-33DB-F74A-ABC9-99AEF87691FE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A0873ED-B2F0-234A-82F0-B8A8FD9ADA8A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0EAA93FF-9A84-9949-BCE7-33FEDE5C0599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80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337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3"/>
          </p:nvPr>
        </p:nvSpPr>
        <p:spPr>
          <a:xfrm>
            <a:off x="6226176" y="2724981"/>
            <a:ext cx="4953101" cy="3327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87769EC-0EB2-124C-8F7C-6676E510B30C}"/>
              </a:ext>
            </a:extLst>
          </p:cNvPr>
          <p:cNvGrpSpPr/>
          <p:nvPr userDrawn="1"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6BA6621-C6AE-2E42-B55E-F37D67101F93}"/>
                </a:ext>
              </a:extLst>
            </p:cNvPr>
            <p:cNvSpPr txBox="1"/>
            <p:nvPr userDrawn="1"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709FDFE-DFFE-6A41-BA69-C2222BB9616F}"/>
                </a:ext>
              </a:extLst>
            </p:cNvPr>
            <p:cNvSpPr txBox="1"/>
            <p:nvPr userDrawn="1"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8238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14491" y="6212260"/>
            <a:ext cx="3025805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PRESENTATION</a:t>
            </a:r>
            <a:r>
              <a:rPr lang="en-US" b="0" dirty="0"/>
              <a:t>–  31 JAN 2019</a:t>
            </a:r>
            <a:endParaRPr lang="en-US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47551" y="6212260"/>
            <a:ext cx="1266940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rgbClr val="0A82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1. TITLE SECTION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7"/>
            <a:ext cx="12192000" cy="6845406"/>
          </a:xfrm>
          <a:prstGeom prst="rect">
            <a:avLst/>
          </a:prstGeom>
        </p:spPr>
      </p:pic>
      <p:sp>
        <p:nvSpPr>
          <p:cNvPr id="58" name="Freeform 247"/>
          <p:cNvSpPr>
            <a:spLocks noEditPoints="1"/>
          </p:cNvSpPr>
          <p:nvPr userDrawn="1"/>
        </p:nvSpPr>
        <p:spPr bwMode="auto">
          <a:xfrm>
            <a:off x="577122" y="4539340"/>
            <a:ext cx="213544" cy="140138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26" y="0"/>
              </a:cxn>
              <a:cxn ang="0">
                <a:pos x="10" y="10"/>
              </a:cxn>
              <a:cxn ang="0">
                <a:pos x="0" y="26"/>
              </a:cxn>
              <a:cxn ang="0">
                <a:pos x="0" y="136"/>
              </a:cxn>
              <a:cxn ang="0">
                <a:pos x="0" y="142"/>
              </a:cxn>
              <a:cxn ang="0">
                <a:pos x="10" y="158"/>
              </a:cxn>
              <a:cxn ang="0">
                <a:pos x="26" y="168"/>
              </a:cxn>
              <a:cxn ang="0">
                <a:pos x="224" y="168"/>
              </a:cxn>
              <a:cxn ang="0">
                <a:pos x="230" y="168"/>
              </a:cxn>
              <a:cxn ang="0">
                <a:pos x="246" y="158"/>
              </a:cxn>
              <a:cxn ang="0">
                <a:pos x="256" y="142"/>
              </a:cxn>
              <a:cxn ang="0">
                <a:pos x="256" y="32"/>
              </a:cxn>
              <a:cxn ang="0">
                <a:pos x="256" y="26"/>
              </a:cxn>
              <a:cxn ang="0">
                <a:pos x="246" y="10"/>
              </a:cxn>
              <a:cxn ang="0">
                <a:pos x="230" y="0"/>
              </a:cxn>
              <a:cxn ang="0">
                <a:pos x="16" y="42"/>
              </a:cxn>
              <a:cxn ang="0">
                <a:pos x="16" y="126"/>
              </a:cxn>
              <a:cxn ang="0">
                <a:pos x="240" y="136"/>
              </a:cxn>
              <a:cxn ang="0">
                <a:pos x="238" y="142"/>
              </a:cxn>
              <a:cxn ang="0">
                <a:pos x="230" y="150"/>
              </a:cxn>
              <a:cxn ang="0">
                <a:pos x="32" y="152"/>
              </a:cxn>
              <a:cxn ang="0">
                <a:pos x="26" y="150"/>
              </a:cxn>
              <a:cxn ang="0">
                <a:pos x="18" y="142"/>
              </a:cxn>
              <a:cxn ang="0">
                <a:pos x="78" y="88"/>
              </a:cxn>
              <a:cxn ang="0">
                <a:pos x="114" y="116"/>
              </a:cxn>
              <a:cxn ang="0">
                <a:pos x="128" y="120"/>
              </a:cxn>
              <a:cxn ang="0">
                <a:pos x="136" y="118"/>
              </a:cxn>
              <a:cxn ang="0">
                <a:pos x="178" y="88"/>
              </a:cxn>
              <a:cxn ang="0">
                <a:pos x="240" y="126"/>
              </a:cxn>
              <a:cxn ang="0">
                <a:pos x="240" y="42"/>
              </a:cxn>
              <a:cxn ang="0">
                <a:pos x="138" y="108"/>
              </a:cxn>
              <a:cxn ang="0">
                <a:pos x="134" y="112"/>
              </a:cxn>
              <a:cxn ang="0">
                <a:pos x="128" y="112"/>
              </a:cxn>
              <a:cxn ang="0">
                <a:pos x="118" y="108"/>
              </a:cxn>
              <a:cxn ang="0">
                <a:pos x="78" y="78"/>
              </a:cxn>
              <a:cxn ang="0">
                <a:pos x="16" y="32"/>
              </a:cxn>
              <a:cxn ang="0">
                <a:pos x="18" y="26"/>
              </a:cxn>
              <a:cxn ang="0">
                <a:pos x="26" y="18"/>
              </a:cxn>
              <a:cxn ang="0">
                <a:pos x="224" y="16"/>
              </a:cxn>
              <a:cxn ang="0">
                <a:pos x="230" y="18"/>
              </a:cxn>
              <a:cxn ang="0">
                <a:pos x="238" y="26"/>
              </a:cxn>
              <a:cxn ang="0">
                <a:pos x="138" y="108"/>
              </a:cxn>
            </a:cxnLst>
            <a:rect l="0" t="0" r="r" b="b"/>
            <a:pathLst>
              <a:path w="256" h="168">
                <a:moveTo>
                  <a:pt x="224" y="0"/>
                </a:moveTo>
                <a:lnTo>
                  <a:pt x="32" y="0"/>
                </a:lnTo>
                <a:lnTo>
                  <a:pt x="32" y="0"/>
                </a:lnTo>
                <a:lnTo>
                  <a:pt x="26" y="0"/>
                </a:lnTo>
                <a:lnTo>
                  <a:pt x="20" y="2"/>
                </a:lnTo>
                <a:lnTo>
                  <a:pt x="10" y="10"/>
                </a:lnTo>
                <a:lnTo>
                  <a:pt x="2" y="20"/>
                </a:lnTo>
                <a:lnTo>
                  <a:pt x="0" y="26"/>
                </a:lnTo>
                <a:lnTo>
                  <a:pt x="0" y="32"/>
                </a:lnTo>
                <a:lnTo>
                  <a:pt x="0" y="136"/>
                </a:lnTo>
                <a:lnTo>
                  <a:pt x="0" y="136"/>
                </a:lnTo>
                <a:lnTo>
                  <a:pt x="0" y="142"/>
                </a:lnTo>
                <a:lnTo>
                  <a:pt x="2" y="148"/>
                </a:lnTo>
                <a:lnTo>
                  <a:pt x="10" y="158"/>
                </a:lnTo>
                <a:lnTo>
                  <a:pt x="20" y="166"/>
                </a:lnTo>
                <a:lnTo>
                  <a:pt x="26" y="168"/>
                </a:lnTo>
                <a:lnTo>
                  <a:pt x="32" y="168"/>
                </a:lnTo>
                <a:lnTo>
                  <a:pt x="224" y="168"/>
                </a:lnTo>
                <a:lnTo>
                  <a:pt x="224" y="168"/>
                </a:lnTo>
                <a:lnTo>
                  <a:pt x="230" y="168"/>
                </a:lnTo>
                <a:lnTo>
                  <a:pt x="236" y="166"/>
                </a:lnTo>
                <a:lnTo>
                  <a:pt x="246" y="158"/>
                </a:lnTo>
                <a:lnTo>
                  <a:pt x="254" y="148"/>
                </a:lnTo>
                <a:lnTo>
                  <a:pt x="256" y="142"/>
                </a:lnTo>
                <a:lnTo>
                  <a:pt x="256" y="136"/>
                </a:lnTo>
                <a:lnTo>
                  <a:pt x="256" y="32"/>
                </a:lnTo>
                <a:lnTo>
                  <a:pt x="256" y="32"/>
                </a:lnTo>
                <a:lnTo>
                  <a:pt x="256" y="26"/>
                </a:lnTo>
                <a:lnTo>
                  <a:pt x="254" y="20"/>
                </a:lnTo>
                <a:lnTo>
                  <a:pt x="246" y="10"/>
                </a:lnTo>
                <a:lnTo>
                  <a:pt x="236" y="2"/>
                </a:lnTo>
                <a:lnTo>
                  <a:pt x="230" y="0"/>
                </a:lnTo>
                <a:lnTo>
                  <a:pt x="224" y="0"/>
                </a:lnTo>
                <a:close/>
                <a:moveTo>
                  <a:pt x="16" y="42"/>
                </a:moveTo>
                <a:lnTo>
                  <a:pt x="72" y="84"/>
                </a:lnTo>
                <a:lnTo>
                  <a:pt x="16" y="126"/>
                </a:lnTo>
                <a:lnTo>
                  <a:pt x="16" y="42"/>
                </a:lnTo>
                <a:close/>
                <a:moveTo>
                  <a:pt x="240" y="136"/>
                </a:moveTo>
                <a:lnTo>
                  <a:pt x="240" y="136"/>
                </a:lnTo>
                <a:lnTo>
                  <a:pt x="238" y="142"/>
                </a:lnTo>
                <a:lnTo>
                  <a:pt x="236" y="148"/>
                </a:lnTo>
                <a:lnTo>
                  <a:pt x="230" y="150"/>
                </a:lnTo>
                <a:lnTo>
                  <a:pt x="224" y="152"/>
                </a:lnTo>
                <a:lnTo>
                  <a:pt x="32" y="152"/>
                </a:lnTo>
                <a:lnTo>
                  <a:pt x="32" y="152"/>
                </a:lnTo>
                <a:lnTo>
                  <a:pt x="26" y="150"/>
                </a:lnTo>
                <a:lnTo>
                  <a:pt x="20" y="148"/>
                </a:lnTo>
                <a:lnTo>
                  <a:pt x="18" y="142"/>
                </a:lnTo>
                <a:lnTo>
                  <a:pt x="16" y="136"/>
                </a:lnTo>
                <a:lnTo>
                  <a:pt x="78" y="88"/>
                </a:lnTo>
                <a:lnTo>
                  <a:pt x="114" y="116"/>
                </a:lnTo>
                <a:lnTo>
                  <a:pt x="114" y="116"/>
                </a:lnTo>
                <a:lnTo>
                  <a:pt x="120" y="118"/>
                </a:lnTo>
                <a:lnTo>
                  <a:pt x="128" y="120"/>
                </a:lnTo>
                <a:lnTo>
                  <a:pt x="128" y="120"/>
                </a:lnTo>
                <a:lnTo>
                  <a:pt x="136" y="118"/>
                </a:lnTo>
                <a:lnTo>
                  <a:pt x="142" y="116"/>
                </a:lnTo>
                <a:lnTo>
                  <a:pt x="178" y="88"/>
                </a:lnTo>
                <a:lnTo>
                  <a:pt x="240" y="136"/>
                </a:lnTo>
                <a:close/>
                <a:moveTo>
                  <a:pt x="240" y="126"/>
                </a:moveTo>
                <a:lnTo>
                  <a:pt x="184" y="84"/>
                </a:lnTo>
                <a:lnTo>
                  <a:pt x="240" y="42"/>
                </a:lnTo>
                <a:lnTo>
                  <a:pt x="240" y="126"/>
                </a:lnTo>
                <a:close/>
                <a:moveTo>
                  <a:pt x="138" y="108"/>
                </a:moveTo>
                <a:lnTo>
                  <a:pt x="138" y="108"/>
                </a:lnTo>
                <a:lnTo>
                  <a:pt x="134" y="112"/>
                </a:lnTo>
                <a:lnTo>
                  <a:pt x="128" y="112"/>
                </a:lnTo>
                <a:lnTo>
                  <a:pt x="128" y="112"/>
                </a:lnTo>
                <a:lnTo>
                  <a:pt x="122" y="112"/>
                </a:lnTo>
                <a:lnTo>
                  <a:pt x="118" y="108"/>
                </a:lnTo>
                <a:lnTo>
                  <a:pt x="86" y="84"/>
                </a:lnTo>
                <a:lnTo>
                  <a:pt x="78" y="78"/>
                </a:lnTo>
                <a:lnTo>
                  <a:pt x="16" y="32"/>
                </a:lnTo>
                <a:lnTo>
                  <a:pt x="16" y="32"/>
                </a:lnTo>
                <a:lnTo>
                  <a:pt x="16" y="32"/>
                </a:lnTo>
                <a:lnTo>
                  <a:pt x="18" y="26"/>
                </a:lnTo>
                <a:lnTo>
                  <a:pt x="20" y="20"/>
                </a:lnTo>
                <a:lnTo>
                  <a:pt x="26" y="18"/>
                </a:lnTo>
                <a:lnTo>
                  <a:pt x="32" y="16"/>
                </a:lnTo>
                <a:lnTo>
                  <a:pt x="224" y="16"/>
                </a:lnTo>
                <a:lnTo>
                  <a:pt x="224" y="16"/>
                </a:lnTo>
                <a:lnTo>
                  <a:pt x="230" y="18"/>
                </a:lnTo>
                <a:lnTo>
                  <a:pt x="236" y="20"/>
                </a:lnTo>
                <a:lnTo>
                  <a:pt x="238" y="26"/>
                </a:lnTo>
                <a:lnTo>
                  <a:pt x="240" y="32"/>
                </a:lnTo>
                <a:lnTo>
                  <a:pt x="138" y="1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solidFill>
                <a:prstClr val="black"/>
              </a:solidFill>
            </a:endParaRPr>
          </a:p>
        </p:txBody>
      </p:sp>
      <p:sp>
        <p:nvSpPr>
          <p:cNvPr id="61" name="Freeform 60"/>
          <p:cNvSpPr/>
          <p:nvPr userDrawn="1"/>
        </p:nvSpPr>
        <p:spPr>
          <a:xfrm rot="16200000">
            <a:off x="599421" y="5043977"/>
            <a:ext cx="168946" cy="169505"/>
          </a:xfrm>
          <a:custGeom>
            <a:avLst/>
            <a:gdLst/>
            <a:ahLst/>
            <a:cxnLst/>
            <a:rect l="l" t="t" r="r" b="b"/>
            <a:pathLst>
              <a:path w="228600" h="229357">
                <a:moveTo>
                  <a:pt x="186631" y="14734"/>
                </a:moveTo>
                <a:cubicBezTo>
                  <a:pt x="158949" y="15925"/>
                  <a:pt x="123676" y="38026"/>
                  <a:pt x="80814" y="81037"/>
                </a:cubicBezTo>
                <a:cubicBezTo>
                  <a:pt x="37951" y="124048"/>
                  <a:pt x="15776" y="159395"/>
                  <a:pt x="14288" y="187077"/>
                </a:cubicBezTo>
                <a:cubicBezTo>
                  <a:pt x="15181" y="189458"/>
                  <a:pt x="18455" y="193402"/>
                  <a:pt x="24110" y="198909"/>
                </a:cubicBezTo>
                <a:cubicBezTo>
                  <a:pt x="29766" y="204416"/>
                  <a:pt x="35719" y="209401"/>
                  <a:pt x="41970" y="213866"/>
                </a:cubicBezTo>
                <a:cubicBezTo>
                  <a:pt x="43160" y="214759"/>
                  <a:pt x="44202" y="215057"/>
                  <a:pt x="45095" y="214759"/>
                </a:cubicBezTo>
                <a:cubicBezTo>
                  <a:pt x="57597" y="196900"/>
                  <a:pt x="67568" y="182017"/>
                  <a:pt x="75010" y="170111"/>
                </a:cubicBezTo>
                <a:cubicBezTo>
                  <a:pt x="75010" y="168920"/>
                  <a:pt x="74563" y="167432"/>
                  <a:pt x="73670" y="165646"/>
                </a:cubicBezTo>
                <a:cubicBezTo>
                  <a:pt x="72182" y="162967"/>
                  <a:pt x="68461" y="156270"/>
                  <a:pt x="62508" y="145554"/>
                </a:cubicBezTo>
                <a:lnTo>
                  <a:pt x="58043" y="137964"/>
                </a:lnTo>
                <a:lnTo>
                  <a:pt x="62955" y="130374"/>
                </a:lnTo>
                <a:cubicBezTo>
                  <a:pt x="69801" y="120551"/>
                  <a:pt x="80367" y="108645"/>
                  <a:pt x="94655" y="94655"/>
                </a:cubicBezTo>
                <a:cubicBezTo>
                  <a:pt x="108645" y="80665"/>
                  <a:pt x="120551" y="70247"/>
                  <a:pt x="130374" y="63401"/>
                </a:cubicBezTo>
                <a:lnTo>
                  <a:pt x="137517" y="58043"/>
                </a:lnTo>
                <a:lnTo>
                  <a:pt x="145554" y="62508"/>
                </a:lnTo>
                <a:cubicBezTo>
                  <a:pt x="156270" y="68461"/>
                  <a:pt x="162967" y="72182"/>
                  <a:pt x="165646" y="73670"/>
                </a:cubicBezTo>
                <a:cubicBezTo>
                  <a:pt x="167432" y="74563"/>
                  <a:pt x="168920" y="75010"/>
                  <a:pt x="170111" y="75010"/>
                </a:cubicBezTo>
                <a:cubicBezTo>
                  <a:pt x="187077" y="64294"/>
                  <a:pt x="201960" y="54471"/>
                  <a:pt x="214759" y="45542"/>
                </a:cubicBezTo>
                <a:cubicBezTo>
                  <a:pt x="214759" y="45244"/>
                  <a:pt x="214759" y="45095"/>
                  <a:pt x="214759" y="45095"/>
                </a:cubicBezTo>
                <a:cubicBezTo>
                  <a:pt x="214759" y="43904"/>
                  <a:pt x="214462" y="42863"/>
                  <a:pt x="213866" y="41970"/>
                </a:cubicBezTo>
                <a:cubicBezTo>
                  <a:pt x="209401" y="35719"/>
                  <a:pt x="204416" y="29840"/>
                  <a:pt x="198909" y="24334"/>
                </a:cubicBezTo>
                <a:cubicBezTo>
                  <a:pt x="193402" y="18827"/>
                  <a:pt x="189310" y="15627"/>
                  <a:pt x="186631" y="14734"/>
                </a:cubicBezTo>
                <a:close/>
                <a:moveTo>
                  <a:pt x="187077" y="0"/>
                </a:moveTo>
                <a:cubicBezTo>
                  <a:pt x="191244" y="0"/>
                  <a:pt x="196677" y="3051"/>
                  <a:pt x="203374" y="9153"/>
                </a:cubicBezTo>
                <a:cubicBezTo>
                  <a:pt x="210071" y="15255"/>
                  <a:pt x="214908" y="20241"/>
                  <a:pt x="217885" y="24110"/>
                </a:cubicBezTo>
                <a:cubicBezTo>
                  <a:pt x="220861" y="27980"/>
                  <a:pt x="223242" y="31254"/>
                  <a:pt x="225028" y="33933"/>
                </a:cubicBezTo>
                <a:cubicBezTo>
                  <a:pt x="227410" y="37207"/>
                  <a:pt x="228600" y="40928"/>
                  <a:pt x="228600" y="45095"/>
                </a:cubicBezTo>
                <a:cubicBezTo>
                  <a:pt x="228600" y="50155"/>
                  <a:pt x="226814" y="54025"/>
                  <a:pt x="223242" y="56704"/>
                </a:cubicBezTo>
                <a:cubicBezTo>
                  <a:pt x="211336" y="65336"/>
                  <a:pt x="196007" y="75605"/>
                  <a:pt x="177255" y="87511"/>
                </a:cubicBezTo>
                <a:cubicBezTo>
                  <a:pt x="172194" y="90488"/>
                  <a:pt x="166092" y="90041"/>
                  <a:pt x="158949" y="86172"/>
                </a:cubicBezTo>
                <a:cubicBezTo>
                  <a:pt x="155972" y="84683"/>
                  <a:pt x="149126" y="80963"/>
                  <a:pt x="138410" y="75010"/>
                </a:cubicBezTo>
                <a:cubicBezTo>
                  <a:pt x="129183" y="81558"/>
                  <a:pt x="117872" y="91529"/>
                  <a:pt x="104478" y="104924"/>
                </a:cubicBezTo>
                <a:cubicBezTo>
                  <a:pt x="91083" y="118319"/>
                  <a:pt x="81112" y="129481"/>
                  <a:pt x="74563" y="138410"/>
                </a:cubicBezTo>
                <a:cubicBezTo>
                  <a:pt x="80814" y="149126"/>
                  <a:pt x="84683" y="155972"/>
                  <a:pt x="86172" y="158949"/>
                </a:cubicBezTo>
                <a:cubicBezTo>
                  <a:pt x="88255" y="162818"/>
                  <a:pt x="89297" y="166539"/>
                  <a:pt x="89297" y="170111"/>
                </a:cubicBezTo>
                <a:cubicBezTo>
                  <a:pt x="89297" y="172790"/>
                  <a:pt x="88702" y="175171"/>
                  <a:pt x="87511" y="177254"/>
                </a:cubicBezTo>
                <a:cubicBezTo>
                  <a:pt x="79177" y="190947"/>
                  <a:pt x="68908" y="206425"/>
                  <a:pt x="56704" y="223689"/>
                </a:cubicBezTo>
                <a:cubicBezTo>
                  <a:pt x="54323" y="226963"/>
                  <a:pt x="51048" y="228823"/>
                  <a:pt x="46881" y="229270"/>
                </a:cubicBezTo>
                <a:cubicBezTo>
                  <a:pt x="42714" y="229716"/>
                  <a:pt x="38249" y="228451"/>
                  <a:pt x="33487" y="225475"/>
                </a:cubicBezTo>
                <a:cubicBezTo>
                  <a:pt x="31403" y="223986"/>
                  <a:pt x="28352" y="221605"/>
                  <a:pt x="24334" y="218331"/>
                </a:cubicBezTo>
                <a:cubicBezTo>
                  <a:pt x="20315" y="215057"/>
                  <a:pt x="15255" y="210145"/>
                  <a:pt x="9153" y="203597"/>
                </a:cubicBezTo>
                <a:cubicBezTo>
                  <a:pt x="3051" y="197049"/>
                  <a:pt x="0" y="191691"/>
                  <a:pt x="0" y="187524"/>
                </a:cubicBezTo>
                <a:lnTo>
                  <a:pt x="0" y="187077"/>
                </a:lnTo>
                <a:cubicBezTo>
                  <a:pt x="1191" y="155526"/>
                  <a:pt x="24780" y="116756"/>
                  <a:pt x="70768" y="70768"/>
                </a:cubicBezTo>
                <a:cubicBezTo>
                  <a:pt x="116756" y="24780"/>
                  <a:pt x="155526" y="1191"/>
                  <a:pt x="1870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 userDrawn="1"/>
        </p:nvSpPr>
        <p:spPr>
          <a:xfrm>
            <a:off x="505068" y="3686885"/>
            <a:ext cx="43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cs typeface="Arial" panose="020B0604020202020204" pitchFamily="34" charset="0"/>
              </a:rPr>
              <a:t>www.ambarella.com</a:t>
            </a:r>
            <a:endParaRPr lang="en-US" sz="2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484232" y="2721291"/>
            <a:ext cx="4244931" cy="946164"/>
          </a:xfrm>
        </p:spPr>
        <p:txBody>
          <a:bodyPr>
            <a:no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5454001" y="1212233"/>
            <a:ext cx="329321" cy="2906172"/>
            <a:chOff x="11457522" y="757238"/>
            <a:chExt cx="329321" cy="2906172"/>
          </a:xfrm>
        </p:grpSpPr>
        <p:cxnSp>
          <p:nvCxnSpPr>
            <p:cNvPr id="70" name="Straight Connector 69"/>
            <p:cNvCxnSpPr/>
            <p:nvPr userDrawn="1"/>
          </p:nvCxnSpPr>
          <p:spPr>
            <a:xfrm>
              <a:off x="11630025" y="757238"/>
              <a:ext cx="0" cy="64008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 userDrawn="1"/>
          </p:nvSpPr>
          <p:spPr>
            <a:xfrm>
              <a:off x="11457522" y="1581197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19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9"/>
          <a:stretch/>
        </p:blipFill>
        <p:spPr>
          <a:xfrm>
            <a:off x="-106017" y="0"/>
            <a:ext cx="12298018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" y="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AE1879AA-60F3-024C-B30B-0E7B1EC06383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1B8D923-0492-4444-BAF8-DB8616405386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E6BE70-0297-BA4E-AF42-436C387052E6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00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0EB59BBF-B968-154E-BC3B-794B74F2377E}"/>
              </a:ext>
            </a:extLst>
          </p:cNvPr>
          <p:cNvCxnSpPr/>
          <p:nvPr userDrawn="1"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793BB9C-55F8-2F42-9563-AA0187F2228B}"/>
              </a:ext>
            </a:extLst>
          </p:cNvPr>
          <p:cNvSpPr txBox="1"/>
          <p:nvPr userDrawn="1"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1CD22AA-3E9E-3843-8E33-E7AD60250AB1}"/>
              </a:ext>
            </a:extLst>
          </p:cNvPr>
          <p:cNvSpPr txBox="1"/>
          <p:nvPr userDrawn="1"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19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867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 rot="16200000">
            <a:off x="6300439" y="5194398"/>
            <a:ext cx="332581" cy="3151211"/>
            <a:chOff x="11446242" y="1373402"/>
            <a:chExt cx="332581" cy="3151211"/>
          </a:xfrm>
        </p:grpSpPr>
        <p:sp>
          <p:nvSpPr>
            <p:cNvPr id="84" name="TextBox 83"/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446242" y="2442400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310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4581" y="1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581" y="0"/>
            <a:ext cx="12192000" cy="6845406"/>
          </a:xfrm>
          <a:prstGeom prst="rect">
            <a:avLst/>
          </a:prstGeom>
        </p:spPr>
      </p:pic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845326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General-Purpose Deck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588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4149"/>
            <a:ext cx="12192000" cy="686663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A508BC11-9113-AE46-9F34-6C14F2B058C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19F96BA9-5D99-B442-B68E-4B5984B1E6E1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C371691-A8F8-FB47-929C-558D2A4340D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C0D01273-09F3-5743-BD75-99C6D4EA42F8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1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-14640"/>
            <a:ext cx="6120581" cy="687264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40"/>
            <a:ext cx="12192000" cy="687264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D47410F5-B56F-4143-A59C-F91C50A7BCE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C8F57153-8B47-574A-9769-7DAA57061C30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BC47D77-6DD9-094D-997F-F40B68E943D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EAD60C5A-33C9-4445-9793-7E80D33B81E8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21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3" y="0"/>
            <a:ext cx="12192002" cy="68770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6120581" cy="6877049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2"/>
            <a:ext cx="12192000" cy="6877051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04ED82B7-9BBB-2D47-B441-AC284DE643D6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58191253-476E-F244-9473-9D9C02414D0F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2BED107-AA8B-674A-AB03-D4BF5B1F65BC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81665006-7582-AB48-8E26-FB8DA65682AE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4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451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667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6120581" cy="6872932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81" y="0"/>
            <a:ext cx="12192000" cy="6876044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 or</a:t>
            </a:r>
            <a:br>
              <a:rPr lang="en-US" dirty="0"/>
            </a:br>
            <a:r>
              <a:rPr lang="en-US" dirty="0"/>
              <a:t>Security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C4D21C7F-722B-B54C-A47E-9879ABD7467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EEFBA598-84FF-8E46-8094-D079D3241EC6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F037BF6-F900-6E4B-9A4A-418FB8496AD3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80BC8FD8-9E9B-4343-8A85-B07F92E136D4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37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84" y="-7674"/>
            <a:ext cx="12224084" cy="69055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F668A12-3CBB-4943-8AC6-16C609CAD5F4}"/>
              </a:ext>
            </a:extLst>
          </p:cNvPr>
          <p:cNvSpPr/>
          <p:nvPr/>
        </p:nvSpPr>
        <p:spPr>
          <a:xfrm>
            <a:off x="0" y="-6780"/>
            <a:ext cx="6120581" cy="690559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E9C35990-9EF2-4440-AA17-D04E5D37D3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568"/>
            <a:ext cx="12252382" cy="687293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93BD18F5-3367-2B48-850C-95FE1F6C2C6B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78BE7716-E19B-1649-8FFD-C02367A5E8AB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941BF171-716F-1441-B388-0167E26DF50A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3F62675-AD81-9F43-A862-E843F8FDC805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744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206514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13"/>
            <a:ext cx="12192000" cy="6845406"/>
          </a:xfrm>
          <a:prstGeom prst="rect">
            <a:avLst/>
          </a:prstGeom>
        </p:spPr>
      </p:pic>
      <p:sp>
        <p:nvSpPr>
          <p:cNvPr id="68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9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4D5BE638-D189-2F42-A1DD-976971A5236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BD00DE28-FE3D-3646-B8F5-2BB87819C5C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FCA94CE4-91FE-2743-9391-04905734D2FF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5C9A428-6C8C-1B4F-B01D-1C209EDD1DE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431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21"/>
            <a:ext cx="12192000" cy="68469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11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Automotive 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B3597F24-AE40-F646-A8D0-A15657EE90D4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E4F2DDEC-8EBF-4F4E-81F3-49DAD73A7DE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7839FFD0-3D4B-B340-BC20-ABE1315E590C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A66C55B5-D3C3-8B44-82EC-67284022E86E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41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71"/>
            <a:ext cx="12192000" cy="68438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0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E137D9DE-380F-D341-9085-0EDB19184344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5399646-4F4E-DB4A-BBC4-8A5B401A4C93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F6F3EFB-8327-C143-A187-AD85A8481D18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0E86E887-C755-FD4F-AA52-9944B6EA35C7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44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7683" cy="68507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5" y="-3548"/>
            <a:ext cx="12192000" cy="6845406"/>
          </a:xfrm>
          <a:prstGeom prst="rect">
            <a:avLst/>
          </a:prstGeom>
        </p:spPr>
      </p:pic>
      <p:sp>
        <p:nvSpPr>
          <p:cNvPr id="6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Security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EE30EE78-62B5-A24C-BEEC-98E8AE0254F0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67D4C605-06BE-DB45-B517-BAD93E6933FA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62FD965C-74B5-1B4B-8766-46E6B3962BF0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DD6ED220-FC82-914A-995F-F41F8B7408D1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412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692"/>
            <a:ext cx="12192000" cy="68636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5691"/>
            <a:ext cx="6120581" cy="6868608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55" y="-10609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Corporate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3FCDE153-7DE7-6F4B-9EF4-FA9902EFA82C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AB9E94B4-E1C5-8E49-8D29-76B3E18AFB7C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C5E1AE7F-23F2-E749-8441-19637222720E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77BA5DA5-4550-6E44-89B8-2953B60DAE8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955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97" y="11827"/>
            <a:ext cx="12192000" cy="684540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1621600E-3804-D741-B324-05AEF583AE1D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74241C50-F111-CA4F-A3E3-1341EBBDA751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6ECDD997-42AD-5F41-9854-D0FA39565BF8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2BDBA5C-A264-3E4A-8762-D969DC07D004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641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"/>
            <a:ext cx="12192001" cy="68629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7989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76E07ED-6400-D347-9771-C91C4A30F7F0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0BEBCAD6-7437-124C-8748-53F1874758EF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77B6784-33BB-ED46-A208-5939CB5FA9A5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85DBF4EE-DA8B-5746-AC06-851FC91030CB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523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916"/>
            <a:ext cx="12192000" cy="6853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" y="5543"/>
            <a:ext cx="12192000" cy="6853082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Consumer</a:t>
            </a:r>
            <a:br>
              <a:rPr lang="en-US" dirty="0"/>
            </a:br>
            <a:r>
              <a:rPr lang="en-US" dirty="0"/>
              <a:t>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88FA85F5-377A-454D-ABD5-D20EB2CDF67C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98FEDBF6-A285-0B46-864A-DFADE6CAFA86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7ED09280-0E14-6B4C-B697-66DDC33B645F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24069DB9-4A62-B641-9E8F-6D1377307EF6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978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917"/>
            <a:ext cx="12191999" cy="68530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5071"/>
            <a:ext cx="12192000" cy="6853083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Industrial &amp;</a:t>
            </a:r>
            <a:br>
              <a:rPr lang="en-US" dirty="0"/>
            </a:br>
            <a:r>
              <a:rPr lang="en-US" dirty="0"/>
              <a:t>Robotics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6833B665-30DF-7846-9177-FC856A3438FA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B9A9817B-987A-A04D-BF64-00B9C3CCA830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D685B48E-4402-B146-9714-DBEEA4332D6E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78D4F988-818A-5D4B-AA02-ECD73A29B1D0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770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2374" y="0"/>
            <a:ext cx="10279626" cy="68663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917"/>
            <a:ext cx="6120581" cy="6858000"/>
          </a:xfrm>
          <a:prstGeom prst="rect">
            <a:avLst/>
          </a:prstGeom>
          <a:solidFill>
            <a:srgbClr val="0A82B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" y="14156"/>
            <a:ext cx="12192000" cy="6858000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Technical Deck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47688" y="2035548"/>
            <a:ext cx="1877460" cy="3672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98C13ACE-F7BA-A642-827C-A7A02B025231}"/>
              </a:ext>
            </a:extLst>
          </p:cNvPr>
          <p:cNvGrpSpPr/>
          <p:nvPr/>
        </p:nvGrpSpPr>
        <p:grpSpPr>
          <a:xfrm>
            <a:off x="5636056" y="743069"/>
            <a:ext cx="329322" cy="3758446"/>
            <a:chOff x="11457522" y="757238"/>
            <a:chExt cx="329322" cy="375844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2FC0D567-8D4C-1643-AFD7-1E4EACCE8A1B}"/>
                </a:ext>
              </a:extLst>
            </p:cNvPr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2059005D-4C00-B04F-8E8A-673382748233}"/>
                </a:ext>
              </a:extLst>
            </p:cNvPr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54E3C92-79A7-D845-9BAD-AF7066BBC6DF}"/>
                </a:ext>
              </a:extLst>
            </p:cNvPr>
            <p:cNvSpPr txBox="1"/>
            <p:nvPr/>
          </p:nvSpPr>
          <p:spPr>
            <a:xfrm>
              <a:off x="11457522" y="243347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641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246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24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247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498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security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8F778F7-5C70-6C4D-B957-AE7E68060AE2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03CDBD1-BB00-3C4C-9D37-8DB2B330003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D3B41A4-81BD-5947-B7C5-4A1EDF5767DF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553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11"/>
            <a:ext cx="12192000" cy="6857999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484D269-0CCB-AA47-AA20-16EAC526A14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80893CE-B416-ED4C-ADEE-D79B2AED802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D933410-A5AB-6544-BE24-D79474223E89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078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0EB59BBF-B968-154E-BC3B-794B74F2377E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793BB9C-55F8-2F42-9563-AA0187F2228B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1CD22AA-3E9E-3843-8E33-E7AD60250AB1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547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9"/>
          <a:stretch/>
        </p:blipFill>
        <p:spPr>
          <a:xfrm>
            <a:off x="-106017" y="0"/>
            <a:ext cx="1229801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1" y="0"/>
            <a:ext cx="12192000" cy="68580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consumer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AE1879AA-60F3-024C-B30B-0E7B1EC0638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1B8D923-0492-4444-BAF8-DB8616405386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E6BE70-0297-BA4E-AF42-436C387052E6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81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872"/>
            <a:ext cx="12192000" cy="685247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robotics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F9AECAAC-DBAC-794B-B6B5-1D7EFB34D783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6DEE90E-54AC-5B44-8634-5BFC920F7D55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3ED1636-4A19-9B48-B8BA-FC12119FA14B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973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103" y="0"/>
            <a:ext cx="10277793" cy="68524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6572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26"/>
            <a:ext cx="12192000" cy="685247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technical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A4EDD77C-4335-6247-9DED-ED7246C83D38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C12D008-0711-2641-841D-D6315E9C289C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EF4E9DA-8097-124C-BCEC-68A753611EA9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627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071"/>
            <a:ext cx="12192000" cy="6843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6852476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48"/>
            <a:ext cx="12192000" cy="6845407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EB557A2A-FBB3-7249-84BA-EA9F8D1C6CD8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C824496-C4E2-674E-816F-0B286CAB0DFB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5B7343A-D1A9-4749-B934-5258187B911E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157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9833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48165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 variety of presentations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88FDE4C-464F-8743-B5ED-E11005817C8A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B130657-1700-FE4D-8626-B90DA2898DF1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9F634CC7-0597-4B4E-87A5-144A3896EFD1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30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91"/>
            <a:ext cx="12192000" cy="68466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5692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-20" y="-5692"/>
            <a:ext cx="12192020" cy="6848488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9809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74BEB19F-6129-E345-8C3F-E8C37A5AF4CA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54A02AE0-CA2B-1242-9B80-175556807A60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0060C601-6A51-D94D-B8B5-80007EE7BB7A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75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503"/>
          <a:stretch/>
        </p:blipFill>
        <p:spPr>
          <a:xfrm>
            <a:off x="0" y="-1"/>
            <a:ext cx="12266762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709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-523354" y="670"/>
            <a:ext cx="12715354" cy="6851742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1181102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81342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CA944252-ABA5-6D41-93C6-D9C74F163465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12475194-234A-0E4B-A655-0604BDADA285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01596EF7-FD35-C243-AA61-BA28BCDC1BF2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0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87"/>
          <a:stretch/>
        </p:blipFill>
        <p:spPr>
          <a:xfrm>
            <a:off x="-132522" y="0"/>
            <a:ext cx="12324522" cy="68629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862917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18" name="Group 217"/>
          <p:cNvGrpSpPr/>
          <p:nvPr/>
        </p:nvGrpSpPr>
        <p:grpSpPr>
          <a:xfrm>
            <a:off x="56774" y="0"/>
            <a:ext cx="12192020" cy="6853243"/>
            <a:chOff x="-20" y="4762"/>
            <a:chExt cx="12192020" cy="6848488"/>
          </a:xfrm>
          <a:solidFill>
            <a:srgbClr val="FFFFFF">
              <a:alpha val="5000"/>
            </a:srgbClr>
          </a:solidFill>
        </p:grpSpPr>
        <p:sp>
          <p:nvSpPr>
            <p:cNvPr id="130" name="Rectangle 5"/>
            <p:cNvSpPr>
              <a:spLocks noChangeArrowheads="1"/>
            </p:cNvSpPr>
            <p:nvPr/>
          </p:nvSpPr>
          <p:spPr bwMode="auto">
            <a:xfrm>
              <a:off x="9221783" y="18097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Rectangle 6"/>
            <p:cNvSpPr>
              <a:spLocks noChangeArrowheads="1"/>
            </p:cNvSpPr>
            <p:nvPr/>
          </p:nvSpPr>
          <p:spPr bwMode="auto">
            <a:xfrm>
              <a:off x="9221783" y="623888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Rectangle 7"/>
            <p:cNvSpPr>
              <a:spLocks noChangeArrowheads="1"/>
            </p:cNvSpPr>
            <p:nvPr/>
          </p:nvSpPr>
          <p:spPr bwMode="auto">
            <a:xfrm>
              <a:off x="9221783" y="1068389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Rectangle 8"/>
            <p:cNvSpPr>
              <a:spLocks noChangeArrowheads="1"/>
            </p:cNvSpPr>
            <p:nvPr/>
          </p:nvSpPr>
          <p:spPr bwMode="auto">
            <a:xfrm>
              <a:off x="9221783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Rectangle 9"/>
            <p:cNvSpPr>
              <a:spLocks noChangeArrowheads="1"/>
            </p:cNvSpPr>
            <p:nvPr/>
          </p:nvSpPr>
          <p:spPr bwMode="auto">
            <a:xfrm>
              <a:off x="2528872" y="151289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Rectangle 10"/>
            <p:cNvSpPr>
              <a:spLocks noChangeArrowheads="1"/>
            </p:cNvSpPr>
            <p:nvPr/>
          </p:nvSpPr>
          <p:spPr bwMode="auto">
            <a:xfrm>
              <a:off x="2528872" y="106680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Rectangle 11"/>
            <p:cNvSpPr>
              <a:spLocks noChangeArrowheads="1"/>
            </p:cNvSpPr>
            <p:nvPr/>
          </p:nvSpPr>
          <p:spPr bwMode="auto">
            <a:xfrm>
              <a:off x="2528872" y="2405067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Rectangle 12"/>
            <p:cNvSpPr>
              <a:spLocks noChangeArrowheads="1"/>
            </p:cNvSpPr>
            <p:nvPr/>
          </p:nvSpPr>
          <p:spPr bwMode="auto">
            <a:xfrm>
              <a:off x="2528872" y="1958978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Rectangle 13"/>
            <p:cNvSpPr>
              <a:spLocks noChangeArrowheads="1"/>
            </p:cNvSpPr>
            <p:nvPr/>
          </p:nvSpPr>
          <p:spPr bwMode="auto">
            <a:xfrm>
              <a:off x="2754297" y="173037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Rectangle 14"/>
            <p:cNvSpPr>
              <a:spLocks noChangeArrowheads="1"/>
            </p:cNvSpPr>
            <p:nvPr/>
          </p:nvSpPr>
          <p:spPr bwMode="auto">
            <a:xfrm>
              <a:off x="2971785" y="1957391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Rectangle 15"/>
            <p:cNvSpPr>
              <a:spLocks noChangeArrowheads="1"/>
            </p:cNvSpPr>
            <p:nvPr/>
          </p:nvSpPr>
          <p:spPr bwMode="auto">
            <a:xfrm>
              <a:off x="9221783" y="2400304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9221783" y="284480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9221783" y="328930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9447208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Rectangle 19"/>
            <p:cNvSpPr>
              <a:spLocks noChangeArrowheads="1"/>
            </p:cNvSpPr>
            <p:nvPr/>
          </p:nvSpPr>
          <p:spPr bwMode="auto">
            <a:xfrm>
              <a:off x="9221783" y="4176720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Rectangle 20"/>
            <p:cNvSpPr>
              <a:spLocks noChangeArrowheads="1"/>
            </p:cNvSpPr>
            <p:nvPr/>
          </p:nvSpPr>
          <p:spPr bwMode="auto">
            <a:xfrm>
              <a:off x="10561635" y="5062547"/>
              <a:ext cx="668339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Rectangle 21"/>
            <p:cNvSpPr>
              <a:spLocks noChangeArrowheads="1"/>
            </p:cNvSpPr>
            <p:nvPr/>
          </p:nvSpPr>
          <p:spPr bwMode="auto">
            <a:xfrm>
              <a:off x="9890121" y="2622554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Rectangle 22"/>
            <p:cNvSpPr>
              <a:spLocks noChangeArrowheads="1"/>
            </p:cNvSpPr>
            <p:nvPr/>
          </p:nvSpPr>
          <p:spPr bwMode="auto">
            <a:xfrm>
              <a:off x="3201973" y="5059372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Rectangle 23"/>
            <p:cNvSpPr>
              <a:spLocks noChangeArrowheads="1"/>
            </p:cNvSpPr>
            <p:nvPr/>
          </p:nvSpPr>
          <p:spPr bwMode="auto">
            <a:xfrm>
              <a:off x="7215179" y="623888"/>
              <a:ext cx="666751" cy="66833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Rectangle 24"/>
            <p:cNvSpPr>
              <a:spLocks noChangeArrowheads="1"/>
            </p:cNvSpPr>
            <p:nvPr/>
          </p:nvSpPr>
          <p:spPr bwMode="auto">
            <a:xfrm>
              <a:off x="746106" y="4832359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Rectangle 25"/>
            <p:cNvSpPr>
              <a:spLocks noChangeArrowheads="1"/>
            </p:cNvSpPr>
            <p:nvPr/>
          </p:nvSpPr>
          <p:spPr bwMode="auto">
            <a:xfrm>
              <a:off x="832960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Rectangle 26"/>
            <p:cNvSpPr>
              <a:spLocks noChangeArrowheads="1"/>
            </p:cNvSpPr>
            <p:nvPr/>
          </p:nvSpPr>
          <p:spPr bwMode="auto">
            <a:xfrm>
              <a:off x="9221783" y="5065722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Rectangle 27"/>
            <p:cNvSpPr>
              <a:spLocks noChangeArrowheads="1"/>
            </p:cNvSpPr>
            <p:nvPr/>
          </p:nvSpPr>
          <p:spPr bwMode="auto">
            <a:xfrm>
              <a:off x="3644886" y="528479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Rectangle 28"/>
            <p:cNvSpPr>
              <a:spLocks noChangeArrowheads="1"/>
            </p:cNvSpPr>
            <p:nvPr/>
          </p:nvSpPr>
          <p:spPr bwMode="auto">
            <a:xfrm>
              <a:off x="1638283" y="50657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Rectangle 29"/>
            <p:cNvSpPr>
              <a:spLocks noChangeArrowheads="1"/>
            </p:cNvSpPr>
            <p:nvPr/>
          </p:nvSpPr>
          <p:spPr bwMode="auto">
            <a:xfrm>
              <a:off x="9221783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Rectangle 30"/>
            <p:cNvSpPr>
              <a:spLocks noChangeArrowheads="1"/>
            </p:cNvSpPr>
            <p:nvPr/>
          </p:nvSpPr>
          <p:spPr bwMode="auto">
            <a:xfrm>
              <a:off x="11004548" y="5508635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Rectangle 31"/>
            <p:cNvSpPr>
              <a:spLocks noChangeArrowheads="1"/>
            </p:cNvSpPr>
            <p:nvPr/>
          </p:nvSpPr>
          <p:spPr bwMode="auto">
            <a:xfrm>
              <a:off x="9221783" y="5953136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Rectangle 32"/>
            <p:cNvSpPr>
              <a:spLocks noChangeArrowheads="1"/>
            </p:cNvSpPr>
            <p:nvPr/>
          </p:nvSpPr>
          <p:spPr bwMode="auto">
            <a:xfrm>
              <a:off x="7437430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>
              <a:off x="6542078" y="4398970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Rectangle 34"/>
            <p:cNvSpPr>
              <a:spLocks noChangeArrowheads="1"/>
            </p:cNvSpPr>
            <p:nvPr/>
          </p:nvSpPr>
          <p:spPr bwMode="auto">
            <a:xfrm>
              <a:off x="7437430" y="484347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Rectangle 35"/>
            <p:cNvSpPr>
              <a:spLocks noChangeArrowheads="1"/>
            </p:cNvSpPr>
            <p:nvPr/>
          </p:nvSpPr>
          <p:spPr bwMode="auto">
            <a:xfrm>
              <a:off x="7437430" y="528797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Rectangle 36"/>
            <p:cNvSpPr>
              <a:spLocks noChangeArrowheads="1"/>
            </p:cNvSpPr>
            <p:nvPr/>
          </p:nvSpPr>
          <p:spPr bwMode="auto">
            <a:xfrm>
              <a:off x="7437430" y="573088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Rectangle 37"/>
            <p:cNvSpPr>
              <a:spLocks noChangeArrowheads="1"/>
            </p:cNvSpPr>
            <p:nvPr/>
          </p:nvSpPr>
          <p:spPr bwMode="auto">
            <a:xfrm>
              <a:off x="9221783" y="6397637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Rectangle 38"/>
            <p:cNvSpPr>
              <a:spLocks noChangeArrowheads="1"/>
            </p:cNvSpPr>
            <p:nvPr/>
          </p:nvSpPr>
          <p:spPr bwMode="auto">
            <a:xfrm>
              <a:off x="5648314" y="5057784"/>
              <a:ext cx="668339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Rectangle 39"/>
            <p:cNvSpPr>
              <a:spLocks noChangeArrowheads="1"/>
            </p:cNvSpPr>
            <p:nvPr/>
          </p:nvSpPr>
          <p:spPr bwMode="auto">
            <a:xfrm>
              <a:off x="4308462" y="5059372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40"/>
            <p:cNvSpPr>
              <a:spLocks noChangeArrowheads="1"/>
            </p:cNvSpPr>
            <p:nvPr/>
          </p:nvSpPr>
          <p:spPr bwMode="auto">
            <a:xfrm>
              <a:off x="4308462" y="5948373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Rectangle 41"/>
            <p:cNvSpPr>
              <a:spLocks noChangeArrowheads="1"/>
            </p:cNvSpPr>
            <p:nvPr/>
          </p:nvSpPr>
          <p:spPr bwMode="auto">
            <a:xfrm>
              <a:off x="4308462" y="6392874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Rectangle 42"/>
            <p:cNvSpPr>
              <a:spLocks noChangeArrowheads="1"/>
            </p:cNvSpPr>
            <p:nvPr/>
          </p:nvSpPr>
          <p:spPr bwMode="auto">
            <a:xfrm>
              <a:off x="8997945" y="39687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>
              <a:off x="8997945" y="83978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Rectangle 44"/>
            <p:cNvSpPr>
              <a:spLocks noChangeArrowheads="1"/>
            </p:cNvSpPr>
            <p:nvPr/>
          </p:nvSpPr>
          <p:spPr bwMode="auto">
            <a:xfrm>
              <a:off x="8997945" y="128428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Rectangle 45"/>
            <p:cNvSpPr>
              <a:spLocks noChangeArrowheads="1"/>
            </p:cNvSpPr>
            <p:nvPr/>
          </p:nvSpPr>
          <p:spPr bwMode="auto">
            <a:xfrm>
              <a:off x="8997945" y="172879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Rectangle 46"/>
            <p:cNvSpPr>
              <a:spLocks noChangeArrowheads="1"/>
            </p:cNvSpPr>
            <p:nvPr/>
          </p:nvSpPr>
          <p:spPr bwMode="auto">
            <a:xfrm>
              <a:off x="8997945" y="21717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Rectangle 47"/>
            <p:cNvSpPr>
              <a:spLocks noChangeArrowheads="1"/>
            </p:cNvSpPr>
            <p:nvPr/>
          </p:nvSpPr>
          <p:spPr bwMode="auto">
            <a:xfrm>
              <a:off x="8997945" y="2616204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Rectangle 48"/>
            <p:cNvSpPr>
              <a:spLocks noChangeArrowheads="1"/>
            </p:cNvSpPr>
            <p:nvPr/>
          </p:nvSpPr>
          <p:spPr bwMode="auto">
            <a:xfrm>
              <a:off x="7658093" y="623888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Rectangle 49"/>
            <p:cNvSpPr>
              <a:spLocks noChangeArrowheads="1"/>
            </p:cNvSpPr>
            <p:nvPr/>
          </p:nvSpPr>
          <p:spPr bwMode="auto">
            <a:xfrm>
              <a:off x="4089387" y="1509715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Rectangle 50"/>
            <p:cNvSpPr>
              <a:spLocks noChangeArrowheads="1"/>
            </p:cNvSpPr>
            <p:nvPr/>
          </p:nvSpPr>
          <p:spPr bwMode="auto">
            <a:xfrm>
              <a:off x="4089387" y="1954216"/>
              <a:ext cx="225425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Rectangle 51"/>
            <p:cNvSpPr>
              <a:spLocks noChangeArrowheads="1"/>
            </p:cNvSpPr>
            <p:nvPr/>
          </p:nvSpPr>
          <p:spPr bwMode="auto">
            <a:xfrm>
              <a:off x="4089387" y="2397129"/>
              <a:ext cx="225425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Rectangle 52"/>
            <p:cNvSpPr>
              <a:spLocks noChangeArrowheads="1"/>
            </p:cNvSpPr>
            <p:nvPr/>
          </p:nvSpPr>
          <p:spPr bwMode="auto">
            <a:xfrm>
              <a:off x="2305034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Rectangle 53"/>
            <p:cNvSpPr>
              <a:spLocks noChangeArrowheads="1"/>
            </p:cNvSpPr>
            <p:nvPr/>
          </p:nvSpPr>
          <p:spPr bwMode="auto">
            <a:xfrm>
              <a:off x="2305034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Rectangle 54"/>
            <p:cNvSpPr>
              <a:spLocks noChangeArrowheads="1"/>
            </p:cNvSpPr>
            <p:nvPr/>
          </p:nvSpPr>
          <p:spPr bwMode="auto">
            <a:xfrm>
              <a:off x="2305034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0" name="Rectangle 55"/>
            <p:cNvSpPr>
              <a:spLocks noChangeArrowheads="1"/>
            </p:cNvSpPr>
            <p:nvPr/>
          </p:nvSpPr>
          <p:spPr bwMode="auto">
            <a:xfrm>
              <a:off x="2305034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Rectangle 56"/>
            <p:cNvSpPr>
              <a:spLocks noChangeArrowheads="1"/>
            </p:cNvSpPr>
            <p:nvPr/>
          </p:nvSpPr>
          <p:spPr bwMode="auto">
            <a:xfrm>
              <a:off x="2081196" y="32893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Rectangle 57"/>
            <p:cNvSpPr>
              <a:spLocks noChangeArrowheads="1"/>
            </p:cNvSpPr>
            <p:nvPr/>
          </p:nvSpPr>
          <p:spPr bwMode="auto">
            <a:xfrm>
              <a:off x="2081196" y="373380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Rectangle 58"/>
            <p:cNvSpPr>
              <a:spLocks noChangeArrowheads="1"/>
            </p:cNvSpPr>
            <p:nvPr/>
          </p:nvSpPr>
          <p:spPr bwMode="auto">
            <a:xfrm>
              <a:off x="2081196" y="41767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Rectangle 59"/>
            <p:cNvSpPr>
              <a:spLocks noChangeArrowheads="1"/>
            </p:cNvSpPr>
            <p:nvPr/>
          </p:nvSpPr>
          <p:spPr bwMode="auto">
            <a:xfrm>
              <a:off x="2081196" y="46212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Rectangle 60"/>
            <p:cNvSpPr>
              <a:spLocks noChangeArrowheads="1"/>
            </p:cNvSpPr>
            <p:nvPr/>
          </p:nvSpPr>
          <p:spPr bwMode="auto">
            <a:xfrm>
              <a:off x="971532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6" name="Rectangle 61"/>
            <p:cNvSpPr>
              <a:spLocks noChangeArrowheads="1"/>
            </p:cNvSpPr>
            <p:nvPr/>
          </p:nvSpPr>
          <p:spPr bwMode="auto">
            <a:xfrm>
              <a:off x="1862121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Rectangle 62"/>
            <p:cNvSpPr>
              <a:spLocks noChangeArrowheads="1"/>
            </p:cNvSpPr>
            <p:nvPr/>
          </p:nvSpPr>
          <p:spPr bwMode="auto">
            <a:xfrm>
              <a:off x="2305034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8" name="Rectangle 63"/>
            <p:cNvSpPr>
              <a:spLocks noChangeArrowheads="1"/>
            </p:cNvSpPr>
            <p:nvPr/>
          </p:nvSpPr>
          <p:spPr bwMode="auto">
            <a:xfrm>
              <a:off x="2305034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9" name="Rectangle 64"/>
            <p:cNvSpPr>
              <a:spLocks noChangeArrowheads="1"/>
            </p:cNvSpPr>
            <p:nvPr/>
          </p:nvSpPr>
          <p:spPr bwMode="auto">
            <a:xfrm>
              <a:off x="2305034" y="129222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0" name="Rectangle 65"/>
            <p:cNvSpPr>
              <a:spLocks noChangeArrowheads="1"/>
            </p:cNvSpPr>
            <p:nvPr/>
          </p:nvSpPr>
          <p:spPr bwMode="auto">
            <a:xfrm>
              <a:off x="2305034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Rectangle 66"/>
            <p:cNvSpPr>
              <a:spLocks noChangeArrowheads="1"/>
            </p:cNvSpPr>
            <p:nvPr/>
          </p:nvSpPr>
          <p:spPr bwMode="auto">
            <a:xfrm>
              <a:off x="9890121" y="306705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Rectangle 67"/>
            <p:cNvSpPr>
              <a:spLocks noChangeArrowheads="1"/>
            </p:cNvSpPr>
            <p:nvPr/>
          </p:nvSpPr>
          <p:spPr bwMode="auto">
            <a:xfrm>
              <a:off x="9890121" y="351155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3" name="Rectangle 68"/>
            <p:cNvSpPr>
              <a:spLocks noChangeArrowheads="1"/>
            </p:cNvSpPr>
            <p:nvPr/>
          </p:nvSpPr>
          <p:spPr bwMode="auto">
            <a:xfrm>
              <a:off x="9890121" y="395446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4" name="Rectangle 69"/>
            <p:cNvSpPr>
              <a:spLocks noChangeArrowheads="1"/>
            </p:cNvSpPr>
            <p:nvPr/>
          </p:nvSpPr>
          <p:spPr bwMode="auto">
            <a:xfrm>
              <a:off x="9890121" y="4398970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Rectangle 70"/>
            <p:cNvSpPr>
              <a:spLocks noChangeArrowheads="1"/>
            </p:cNvSpPr>
            <p:nvPr/>
          </p:nvSpPr>
          <p:spPr bwMode="auto">
            <a:xfrm>
              <a:off x="3865549" y="172561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Rectangle 71"/>
            <p:cNvSpPr>
              <a:spLocks noChangeArrowheads="1"/>
            </p:cNvSpPr>
            <p:nvPr/>
          </p:nvSpPr>
          <p:spPr bwMode="auto">
            <a:xfrm>
              <a:off x="3865549" y="2613029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Rectangle 72"/>
            <p:cNvSpPr>
              <a:spLocks noChangeArrowheads="1"/>
            </p:cNvSpPr>
            <p:nvPr/>
          </p:nvSpPr>
          <p:spPr bwMode="auto">
            <a:xfrm>
              <a:off x="8997945" y="3060705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8" name="Rectangle 73"/>
            <p:cNvSpPr>
              <a:spLocks noChangeArrowheads="1"/>
            </p:cNvSpPr>
            <p:nvPr/>
          </p:nvSpPr>
          <p:spPr bwMode="auto">
            <a:xfrm>
              <a:off x="8997945" y="350520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9" name="Rectangle 74"/>
            <p:cNvSpPr>
              <a:spLocks noChangeArrowheads="1"/>
            </p:cNvSpPr>
            <p:nvPr/>
          </p:nvSpPr>
          <p:spPr bwMode="auto">
            <a:xfrm>
              <a:off x="8997945" y="3948119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0" name="Rectangle 75"/>
            <p:cNvSpPr>
              <a:spLocks noChangeArrowheads="1"/>
            </p:cNvSpPr>
            <p:nvPr/>
          </p:nvSpPr>
          <p:spPr bwMode="auto">
            <a:xfrm>
              <a:off x="8997945" y="4392620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1" name="Rectangle 76"/>
            <p:cNvSpPr>
              <a:spLocks noChangeArrowheads="1"/>
            </p:cNvSpPr>
            <p:nvPr/>
          </p:nvSpPr>
          <p:spPr bwMode="auto">
            <a:xfrm>
              <a:off x="8997945" y="4837121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2" name="Rectangle 77"/>
            <p:cNvSpPr>
              <a:spLocks noChangeArrowheads="1"/>
            </p:cNvSpPr>
            <p:nvPr/>
          </p:nvSpPr>
          <p:spPr bwMode="auto">
            <a:xfrm>
              <a:off x="8997945" y="5281622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3" name="Rectangle 78"/>
            <p:cNvSpPr>
              <a:spLocks noChangeArrowheads="1"/>
            </p:cNvSpPr>
            <p:nvPr/>
          </p:nvSpPr>
          <p:spPr bwMode="auto">
            <a:xfrm>
              <a:off x="8997945" y="5724535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4" name="Rectangle 79"/>
            <p:cNvSpPr>
              <a:spLocks noChangeArrowheads="1"/>
            </p:cNvSpPr>
            <p:nvPr/>
          </p:nvSpPr>
          <p:spPr bwMode="auto">
            <a:xfrm>
              <a:off x="8997945" y="6169036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5" name="Rectangle 80"/>
            <p:cNvSpPr>
              <a:spLocks noChangeArrowheads="1"/>
            </p:cNvSpPr>
            <p:nvPr/>
          </p:nvSpPr>
          <p:spPr bwMode="auto">
            <a:xfrm>
              <a:off x="8997945" y="6613537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6" name="Rectangle 81"/>
            <p:cNvSpPr>
              <a:spLocks noChangeArrowheads="1"/>
            </p:cNvSpPr>
            <p:nvPr/>
          </p:nvSpPr>
          <p:spPr bwMode="auto">
            <a:xfrm>
              <a:off x="2305034" y="4762"/>
              <a:ext cx="449263" cy="55054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7" name="Rectangle 82"/>
            <p:cNvSpPr>
              <a:spLocks noChangeArrowheads="1"/>
            </p:cNvSpPr>
            <p:nvPr/>
          </p:nvSpPr>
          <p:spPr bwMode="auto">
            <a:xfrm>
              <a:off x="11010898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8" name="Rectangle 83"/>
            <p:cNvSpPr>
              <a:spLocks noChangeArrowheads="1"/>
            </p:cNvSpPr>
            <p:nvPr/>
          </p:nvSpPr>
          <p:spPr bwMode="auto">
            <a:xfrm>
              <a:off x="303193" y="4762"/>
              <a:ext cx="889001" cy="6848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9" name="Rectangle 84"/>
            <p:cNvSpPr>
              <a:spLocks noChangeArrowheads="1"/>
            </p:cNvSpPr>
            <p:nvPr/>
          </p:nvSpPr>
          <p:spPr bwMode="auto">
            <a:xfrm>
              <a:off x="2305034" y="5730885"/>
              <a:ext cx="223838" cy="11223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0" name="Rectangle 85"/>
            <p:cNvSpPr>
              <a:spLocks noChangeArrowheads="1"/>
            </p:cNvSpPr>
            <p:nvPr/>
          </p:nvSpPr>
          <p:spPr bwMode="auto">
            <a:xfrm>
              <a:off x="1862121" y="5953136"/>
              <a:ext cx="223838" cy="9001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1" name="Rectangle 86"/>
            <p:cNvSpPr>
              <a:spLocks noChangeArrowheads="1"/>
            </p:cNvSpPr>
            <p:nvPr/>
          </p:nvSpPr>
          <p:spPr bwMode="auto">
            <a:xfrm>
              <a:off x="-20" y="177800"/>
              <a:ext cx="12192020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2" name="Rectangle 87"/>
            <p:cNvSpPr>
              <a:spLocks noChangeArrowheads="1"/>
            </p:cNvSpPr>
            <p:nvPr/>
          </p:nvSpPr>
          <p:spPr bwMode="auto">
            <a:xfrm>
              <a:off x="7437430" y="1947866"/>
              <a:ext cx="666751" cy="6667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Rectangle 88"/>
            <p:cNvSpPr>
              <a:spLocks noChangeArrowheads="1"/>
            </p:cNvSpPr>
            <p:nvPr/>
          </p:nvSpPr>
          <p:spPr bwMode="auto">
            <a:xfrm>
              <a:off x="8328019" y="2179641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4" name="Rectangle 89"/>
            <p:cNvSpPr>
              <a:spLocks noChangeArrowheads="1"/>
            </p:cNvSpPr>
            <p:nvPr/>
          </p:nvSpPr>
          <p:spPr bwMode="auto">
            <a:xfrm>
              <a:off x="8770932" y="404813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5" name="Rectangle 90"/>
            <p:cNvSpPr>
              <a:spLocks noChangeArrowheads="1"/>
            </p:cNvSpPr>
            <p:nvPr/>
          </p:nvSpPr>
          <p:spPr bwMode="auto">
            <a:xfrm>
              <a:off x="8770932" y="847726"/>
              <a:ext cx="223838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6" name="Rectangle 91"/>
            <p:cNvSpPr>
              <a:spLocks noChangeArrowheads="1"/>
            </p:cNvSpPr>
            <p:nvPr/>
          </p:nvSpPr>
          <p:spPr bwMode="auto">
            <a:xfrm>
              <a:off x="8770932" y="1736728"/>
              <a:ext cx="223838" cy="223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3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1506" y="1272875"/>
            <a:ext cx="9944309" cy="39267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0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can be used to emphasize an important point or to present a relevant quotation.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="" xmlns:a16="http://schemas.microsoft.com/office/drawing/2014/main" id="{AF559D57-8BE1-0047-988B-6DA7463DD72C}"/>
              </a:ext>
            </a:extLst>
          </p:cNvPr>
          <p:cNvCxnSpPr/>
          <p:nvPr/>
        </p:nvCxnSpPr>
        <p:spPr>
          <a:xfrm>
            <a:off x="11601903" y="738188"/>
            <a:ext cx="0" cy="47625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60FF3BBA-8F33-1E43-86CA-4AE50E452C1A}"/>
              </a:ext>
            </a:extLst>
          </p:cNvPr>
          <p:cNvSpPr txBox="1"/>
          <p:nvPr/>
        </p:nvSpPr>
        <p:spPr>
          <a:xfrm>
            <a:off x="11429401" y="1354351"/>
            <a:ext cx="329321" cy="128016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prstClr val="white"/>
                </a:solidFill>
                <a:cs typeface="Arial" panose="020B0604020202020204" pitchFamily="34" charset="0"/>
              </a:rPr>
              <a:t>AMBARELLA.COM  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DC1B2924-AFDA-3742-A8CA-108D5B7D4CEF}"/>
              </a:ext>
            </a:extLst>
          </p:cNvPr>
          <p:cNvSpPr txBox="1"/>
          <p:nvPr/>
        </p:nvSpPr>
        <p:spPr>
          <a:xfrm>
            <a:off x="11429400" y="2439135"/>
            <a:ext cx="329321" cy="208221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940" dirty="0">
                <a:solidFill>
                  <a:srgbClr val="8BC3DC"/>
                </a:solidFill>
                <a:cs typeface="Arial" panose="020B0604020202020204" pitchFamily="34" charset="0"/>
              </a:rPr>
              <a:t>COPYRIGHT AMBARELLA </a:t>
            </a:r>
            <a:r>
              <a:rPr lang="en-US" sz="940" dirty="0" smtClean="0">
                <a:solidFill>
                  <a:srgbClr val="8BC3DC"/>
                </a:solidFill>
                <a:cs typeface="Arial" panose="020B0604020202020204" pitchFamily="34" charset="0"/>
              </a:rPr>
              <a:t>2021</a:t>
            </a:r>
            <a:endParaRPr lang="en-US" sz="940" dirty="0">
              <a:solidFill>
                <a:srgbClr val="8BC3DC"/>
              </a:solidFill>
              <a:cs typeface="Arial" panose="020B0604020202020204" pitchFamily="34" charset="0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17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26426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84" name="TextBox 83"/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C6E5893-002E-4144-BEE2-7A2529C884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091" y="57665"/>
            <a:ext cx="10515734" cy="1352035"/>
          </a:xfrm>
        </p:spPr>
        <p:txBody>
          <a:bodyPr anchor="ctr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36669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="" xmlns:a16="http://schemas.microsoft.com/office/drawing/2014/main" id="{543560BA-50C0-984E-B30A-9E6401E44A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342900" indent="-34290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 typeface="Wingdings" pitchFamily="2" charset="2"/>
              <a:buChar char="§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0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346284-93DC-4E4D-BD4F-A3D3CA731A3D}"/>
              </a:ext>
            </a:extLst>
          </p:cNvPr>
          <p:cNvGrpSpPr/>
          <p:nvPr/>
        </p:nvGrpSpPr>
        <p:grpSpPr>
          <a:xfrm rot="16200000">
            <a:off x="6301578" y="5192356"/>
            <a:ext cx="330308" cy="3151212"/>
            <a:chOff x="11448515" y="1373402"/>
            <a:chExt cx="330308" cy="3151212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5BE7D17-B337-2E42-A4DF-0B2A1FCC485A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F22D17C7-E7D5-2048-8027-3CB3670DD15E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5250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16200000">
            <a:off x="6296526" y="5189371"/>
            <a:ext cx="331631" cy="3142734"/>
            <a:chOff x="11455983" y="1381878"/>
            <a:chExt cx="331631" cy="3142734"/>
          </a:xfrm>
        </p:grpSpPr>
        <p:sp>
          <p:nvSpPr>
            <p:cNvPr id="4" name="TextBox 3"/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9242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2751580"/>
            <a:ext cx="4495800" cy="1325563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Presentation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5300" y="4241121"/>
            <a:ext cx="5410200" cy="54859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8B5766A-2B71-E24C-A3B8-7327FDB7D2ED}"/>
              </a:ext>
            </a:extLst>
          </p:cNvPr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92BF13A-3E48-7545-B713-34712E0D8A82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709A10AA-610E-D343-89DB-9987AF8F583F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9263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57326446-BB1A-EB48-907F-BFE4B8013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BD741CC-FC32-074F-B456-AFA4D6E9FBD3}"/>
              </a:ext>
            </a:extLst>
          </p:cNvPr>
          <p:cNvGrpSpPr/>
          <p:nvPr/>
        </p:nvGrpSpPr>
        <p:grpSpPr>
          <a:xfrm rot="16200000">
            <a:off x="6301576" y="5193261"/>
            <a:ext cx="330308" cy="3151212"/>
            <a:chOff x="11448515" y="1373402"/>
            <a:chExt cx="330308" cy="3151212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21D30717-CBDC-F44F-8EBD-FBDC9B99F4D7}"/>
                </a:ext>
              </a:extLst>
            </p:cNvPr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5A79BEF-3E47-7446-A871-7E61926A82BD}"/>
                </a:ext>
              </a:extLst>
            </p:cNvPr>
            <p:cNvSpPr txBox="1"/>
            <p:nvPr/>
          </p:nvSpPr>
          <p:spPr>
            <a:xfrm>
              <a:off x="11448515" y="2442401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5216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363E3C2-9D53-994E-B440-4F37C0709AC3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8C90298-D6FA-B749-BEF1-64CF83CE9DAD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525434D9-814F-3A46-AB58-54CA5C18967B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55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9855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402770" y="1402153"/>
            <a:ext cx="11458304" cy="48334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5924AED3-427B-A948-A676-2F2F4784EE7C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842BCFD-F4ED-974C-A8E9-EC2DA8309546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4C99CB8-828A-DF42-8A03-7A79DD2B41BD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03550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47"/>
          <p:cNvSpPr>
            <a:spLocks noGrp="1"/>
          </p:cNvSpPr>
          <p:nvPr>
            <p:ph type="pic" sz="quarter" idx="13"/>
          </p:nvPr>
        </p:nvSpPr>
        <p:spPr>
          <a:xfrm>
            <a:off x="402770" y="147029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9" name="Picture Placeholder 47"/>
          <p:cNvSpPr>
            <a:spLocks noGrp="1"/>
          </p:cNvSpPr>
          <p:nvPr>
            <p:ph type="pic" sz="quarter" idx="14"/>
          </p:nvPr>
        </p:nvSpPr>
        <p:spPr>
          <a:xfrm>
            <a:off x="402770" y="374774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0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66946" y="147029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1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66946" y="3747746"/>
            <a:ext cx="3146519" cy="2127569"/>
          </a:xfrm>
        </p:spPr>
        <p:txBody>
          <a:bodyPr/>
          <a:lstStyle/>
          <a:p>
            <a:r>
              <a:rPr lang="en-US" altLang="zh-CN" smtClean="0"/>
              <a:t>Click icon to add picture</a:t>
            </a:r>
            <a:endParaRPr lang="en-US"/>
          </a:p>
        </p:txBody>
      </p:sp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10033" y="2308598"/>
            <a:ext cx="3617408" cy="2997761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2770" y="65324"/>
            <a:ext cx="11458304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D45214E9-9C58-AC48-84F0-A446B6D86551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080D63A-55F5-7144-AF68-38103C92A631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1A16C23-2F2C-B347-9440-CBE7774738DF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8037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300962" y="2019840"/>
            <a:ext cx="3617408" cy="381117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page layout can be used to present multiple images with a summary statement on the right-hand side.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1475676"/>
            <a:ext cx="3145536" cy="21006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1445814"/>
            <a:ext cx="3193039" cy="2130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4989" y="3675877"/>
            <a:ext cx="3145536" cy="20979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770" y="3675877"/>
            <a:ext cx="3145536" cy="2096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9857E1B3-33DB-F74A-ABC9-99AEF87691FE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A0873ED-B2F0-234A-82F0-B8A8FD9ADA8A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EAA93FF-9A84-9949-BCE7-33FEDE5C0599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27592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3"/>
          </p:nvPr>
        </p:nvSpPr>
        <p:spPr>
          <a:xfrm>
            <a:off x="6226176" y="2724981"/>
            <a:ext cx="4953101" cy="332747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87769EC-0EB2-124C-8F7C-6676E510B30C}"/>
              </a:ext>
            </a:extLst>
          </p:cNvPr>
          <p:cNvGrpSpPr/>
          <p:nvPr/>
        </p:nvGrpSpPr>
        <p:grpSpPr>
          <a:xfrm rot="16200000">
            <a:off x="6305152" y="5189371"/>
            <a:ext cx="331631" cy="3142734"/>
            <a:chOff x="11455983" y="1381878"/>
            <a:chExt cx="331631" cy="3142734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6BA6621-C6AE-2E42-B55E-F37D67101F93}"/>
                </a:ext>
              </a:extLst>
            </p:cNvPr>
            <p:cNvSpPr txBox="1"/>
            <p:nvPr/>
          </p:nvSpPr>
          <p:spPr>
            <a:xfrm>
              <a:off x="11456754" y="1381878"/>
              <a:ext cx="330860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0C82B6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709FDFE-DFFE-6A41-BA69-C2222BB9616F}"/>
                </a:ext>
              </a:extLst>
            </p:cNvPr>
            <p:cNvSpPr txBox="1"/>
            <p:nvPr/>
          </p:nvSpPr>
          <p:spPr>
            <a:xfrm>
              <a:off x="11455983" y="2442399"/>
              <a:ext cx="330860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5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5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5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0248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814491" y="6212260"/>
            <a:ext cx="3025805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PRESENTATION</a:t>
            </a:r>
            <a:r>
              <a:rPr lang="en-US" b="0" dirty="0"/>
              <a:t>–  31 JAN 2019</a:t>
            </a:r>
            <a:endParaRPr lang="en-US" dirty="0"/>
          </a:p>
        </p:txBody>
      </p:sp>
      <p:sp>
        <p:nvSpPr>
          <p:cNvPr id="64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47551" y="6212260"/>
            <a:ext cx="1266940" cy="288180"/>
          </a:xfrm>
        </p:spPr>
        <p:txBody>
          <a:bodyPr anchor="ctr">
            <a:noAutofit/>
          </a:bodyPr>
          <a:lstStyle>
            <a:lvl1pPr marL="0" indent="0" algn="l">
              <a:buNone/>
              <a:defRPr sz="1000" b="1">
                <a:solidFill>
                  <a:srgbClr val="0A82B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1. TITLE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6120581" cy="6858000"/>
          </a:xfrm>
          <a:prstGeom prst="rect">
            <a:avLst/>
          </a:prstGeom>
          <a:solidFill>
            <a:srgbClr val="0A82B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97"/>
            <a:ext cx="12192000" cy="6845406"/>
          </a:xfrm>
          <a:prstGeom prst="rect">
            <a:avLst/>
          </a:prstGeom>
        </p:spPr>
      </p:pic>
      <p:sp>
        <p:nvSpPr>
          <p:cNvPr id="58" name="Freeform 247"/>
          <p:cNvSpPr>
            <a:spLocks noEditPoints="1"/>
          </p:cNvSpPr>
          <p:nvPr/>
        </p:nvSpPr>
        <p:spPr bwMode="auto">
          <a:xfrm>
            <a:off x="577122" y="4539340"/>
            <a:ext cx="213544" cy="140138"/>
          </a:xfrm>
          <a:custGeom>
            <a:avLst/>
            <a:gdLst/>
            <a:ahLst/>
            <a:cxnLst>
              <a:cxn ang="0">
                <a:pos x="32" y="0"/>
              </a:cxn>
              <a:cxn ang="0">
                <a:pos x="26" y="0"/>
              </a:cxn>
              <a:cxn ang="0">
                <a:pos x="10" y="10"/>
              </a:cxn>
              <a:cxn ang="0">
                <a:pos x="0" y="26"/>
              </a:cxn>
              <a:cxn ang="0">
                <a:pos x="0" y="136"/>
              </a:cxn>
              <a:cxn ang="0">
                <a:pos x="0" y="142"/>
              </a:cxn>
              <a:cxn ang="0">
                <a:pos x="10" y="158"/>
              </a:cxn>
              <a:cxn ang="0">
                <a:pos x="26" y="168"/>
              </a:cxn>
              <a:cxn ang="0">
                <a:pos x="224" y="168"/>
              </a:cxn>
              <a:cxn ang="0">
                <a:pos x="230" y="168"/>
              </a:cxn>
              <a:cxn ang="0">
                <a:pos x="246" y="158"/>
              </a:cxn>
              <a:cxn ang="0">
                <a:pos x="256" y="142"/>
              </a:cxn>
              <a:cxn ang="0">
                <a:pos x="256" y="32"/>
              </a:cxn>
              <a:cxn ang="0">
                <a:pos x="256" y="26"/>
              </a:cxn>
              <a:cxn ang="0">
                <a:pos x="246" y="10"/>
              </a:cxn>
              <a:cxn ang="0">
                <a:pos x="230" y="0"/>
              </a:cxn>
              <a:cxn ang="0">
                <a:pos x="16" y="42"/>
              </a:cxn>
              <a:cxn ang="0">
                <a:pos x="16" y="126"/>
              </a:cxn>
              <a:cxn ang="0">
                <a:pos x="240" y="136"/>
              </a:cxn>
              <a:cxn ang="0">
                <a:pos x="238" y="142"/>
              </a:cxn>
              <a:cxn ang="0">
                <a:pos x="230" y="150"/>
              </a:cxn>
              <a:cxn ang="0">
                <a:pos x="32" y="152"/>
              </a:cxn>
              <a:cxn ang="0">
                <a:pos x="26" y="150"/>
              </a:cxn>
              <a:cxn ang="0">
                <a:pos x="18" y="142"/>
              </a:cxn>
              <a:cxn ang="0">
                <a:pos x="78" y="88"/>
              </a:cxn>
              <a:cxn ang="0">
                <a:pos x="114" y="116"/>
              </a:cxn>
              <a:cxn ang="0">
                <a:pos x="128" y="120"/>
              </a:cxn>
              <a:cxn ang="0">
                <a:pos x="136" y="118"/>
              </a:cxn>
              <a:cxn ang="0">
                <a:pos x="178" y="88"/>
              </a:cxn>
              <a:cxn ang="0">
                <a:pos x="240" y="126"/>
              </a:cxn>
              <a:cxn ang="0">
                <a:pos x="240" y="42"/>
              </a:cxn>
              <a:cxn ang="0">
                <a:pos x="138" y="108"/>
              </a:cxn>
              <a:cxn ang="0">
                <a:pos x="134" y="112"/>
              </a:cxn>
              <a:cxn ang="0">
                <a:pos x="128" y="112"/>
              </a:cxn>
              <a:cxn ang="0">
                <a:pos x="118" y="108"/>
              </a:cxn>
              <a:cxn ang="0">
                <a:pos x="78" y="78"/>
              </a:cxn>
              <a:cxn ang="0">
                <a:pos x="16" y="32"/>
              </a:cxn>
              <a:cxn ang="0">
                <a:pos x="18" y="26"/>
              </a:cxn>
              <a:cxn ang="0">
                <a:pos x="26" y="18"/>
              </a:cxn>
              <a:cxn ang="0">
                <a:pos x="224" y="16"/>
              </a:cxn>
              <a:cxn ang="0">
                <a:pos x="230" y="18"/>
              </a:cxn>
              <a:cxn ang="0">
                <a:pos x="238" y="26"/>
              </a:cxn>
              <a:cxn ang="0">
                <a:pos x="138" y="108"/>
              </a:cxn>
            </a:cxnLst>
            <a:rect l="0" t="0" r="r" b="b"/>
            <a:pathLst>
              <a:path w="256" h="168">
                <a:moveTo>
                  <a:pt x="224" y="0"/>
                </a:moveTo>
                <a:lnTo>
                  <a:pt x="32" y="0"/>
                </a:lnTo>
                <a:lnTo>
                  <a:pt x="32" y="0"/>
                </a:lnTo>
                <a:lnTo>
                  <a:pt x="26" y="0"/>
                </a:lnTo>
                <a:lnTo>
                  <a:pt x="20" y="2"/>
                </a:lnTo>
                <a:lnTo>
                  <a:pt x="10" y="10"/>
                </a:lnTo>
                <a:lnTo>
                  <a:pt x="2" y="20"/>
                </a:lnTo>
                <a:lnTo>
                  <a:pt x="0" y="26"/>
                </a:lnTo>
                <a:lnTo>
                  <a:pt x="0" y="32"/>
                </a:lnTo>
                <a:lnTo>
                  <a:pt x="0" y="136"/>
                </a:lnTo>
                <a:lnTo>
                  <a:pt x="0" y="136"/>
                </a:lnTo>
                <a:lnTo>
                  <a:pt x="0" y="142"/>
                </a:lnTo>
                <a:lnTo>
                  <a:pt x="2" y="148"/>
                </a:lnTo>
                <a:lnTo>
                  <a:pt x="10" y="158"/>
                </a:lnTo>
                <a:lnTo>
                  <a:pt x="20" y="166"/>
                </a:lnTo>
                <a:lnTo>
                  <a:pt x="26" y="168"/>
                </a:lnTo>
                <a:lnTo>
                  <a:pt x="32" y="168"/>
                </a:lnTo>
                <a:lnTo>
                  <a:pt x="224" y="168"/>
                </a:lnTo>
                <a:lnTo>
                  <a:pt x="224" y="168"/>
                </a:lnTo>
                <a:lnTo>
                  <a:pt x="230" y="168"/>
                </a:lnTo>
                <a:lnTo>
                  <a:pt x="236" y="166"/>
                </a:lnTo>
                <a:lnTo>
                  <a:pt x="246" y="158"/>
                </a:lnTo>
                <a:lnTo>
                  <a:pt x="254" y="148"/>
                </a:lnTo>
                <a:lnTo>
                  <a:pt x="256" y="142"/>
                </a:lnTo>
                <a:lnTo>
                  <a:pt x="256" y="136"/>
                </a:lnTo>
                <a:lnTo>
                  <a:pt x="256" y="32"/>
                </a:lnTo>
                <a:lnTo>
                  <a:pt x="256" y="32"/>
                </a:lnTo>
                <a:lnTo>
                  <a:pt x="256" y="26"/>
                </a:lnTo>
                <a:lnTo>
                  <a:pt x="254" y="20"/>
                </a:lnTo>
                <a:lnTo>
                  <a:pt x="246" y="10"/>
                </a:lnTo>
                <a:lnTo>
                  <a:pt x="236" y="2"/>
                </a:lnTo>
                <a:lnTo>
                  <a:pt x="230" y="0"/>
                </a:lnTo>
                <a:lnTo>
                  <a:pt x="224" y="0"/>
                </a:lnTo>
                <a:close/>
                <a:moveTo>
                  <a:pt x="16" y="42"/>
                </a:moveTo>
                <a:lnTo>
                  <a:pt x="72" y="84"/>
                </a:lnTo>
                <a:lnTo>
                  <a:pt x="16" y="126"/>
                </a:lnTo>
                <a:lnTo>
                  <a:pt x="16" y="42"/>
                </a:lnTo>
                <a:close/>
                <a:moveTo>
                  <a:pt x="240" y="136"/>
                </a:moveTo>
                <a:lnTo>
                  <a:pt x="240" y="136"/>
                </a:lnTo>
                <a:lnTo>
                  <a:pt x="238" y="142"/>
                </a:lnTo>
                <a:lnTo>
                  <a:pt x="236" y="148"/>
                </a:lnTo>
                <a:lnTo>
                  <a:pt x="230" y="150"/>
                </a:lnTo>
                <a:lnTo>
                  <a:pt x="224" y="152"/>
                </a:lnTo>
                <a:lnTo>
                  <a:pt x="32" y="152"/>
                </a:lnTo>
                <a:lnTo>
                  <a:pt x="32" y="152"/>
                </a:lnTo>
                <a:lnTo>
                  <a:pt x="26" y="150"/>
                </a:lnTo>
                <a:lnTo>
                  <a:pt x="20" y="148"/>
                </a:lnTo>
                <a:lnTo>
                  <a:pt x="18" y="142"/>
                </a:lnTo>
                <a:lnTo>
                  <a:pt x="16" y="136"/>
                </a:lnTo>
                <a:lnTo>
                  <a:pt x="78" y="88"/>
                </a:lnTo>
                <a:lnTo>
                  <a:pt x="114" y="116"/>
                </a:lnTo>
                <a:lnTo>
                  <a:pt x="114" y="116"/>
                </a:lnTo>
                <a:lnTo>
                  <a:pt x="120" y="118"/>
                </a:lnTo>
                <a:lnTo>
                  <a:pt x="128" y="120"/>
                </a:lnTo>
                <a:lnTo>
                  <a:pt x="128" y="120"/>
                </a:lnTo>
                <a:lnTo>
                  <a:pt x="136" y="118"/>
                </a:lnTo>
                <a:lnTo>
                  <a:pt x="142" y="116"/>
                </a:lnTo>
                <a:lnTo>
                  <a:pt x="178" y="88"/>
                </a:lnTo>
                <a:lnTo>
                  <a:pt x="240" y="136"/>
                </a:lnTo>
                <a:close/>
                <a:moveTo>
                  <a:pt x="240" y="126"/>
                </a:moveTo>
                <a:lnTo>
                  <a:pt x="184" y="84"/>
                </a:lnTo>
                <a:lnTo>
                  <a:pt x="240" y="42"/>
                </a:lnTo>
                <a:lnTo>
                  <a:pt x="240" y="126"/>
                </a:lnTo>
                <a:close/>
                <a:moveTo>
                  <a:pt x="138" y="108"/>
                </a:moveTo>
                <a:lnTo>
                  <a:pt x="138" y="108"/>
                </a:lnTo>
                <a:lnTo>
                  <a:pt x="134" y="112"/>
                </a:lnTo>
                <a:lnTo>
                  <a:pt x="128" y="112"/>
                </a:lnTo>
                <a:lnTo>
                  <a:pt x="128" y="112"/>
                </a:lnTo>
                <a:lnTo>
                  <a:pt x="122" y="112"/>
                </a:lnTo>
                <a:lnTo>
                  <a:pt x="118" y="108"/>
                </a:lnTo>
                <a:lnTo>
                  <a:pt x="86" y="84"/>
                </a:lnTo>
                <a:lnTo>
                  <a:pt x="78" y="78"/>
                </a:lnTo>
                <a:lnTo>
                  <a:pt x="16" y="32"/>
                </a:lnTo>
                <a:lnTo>
                  <a:pt x="16" y="32"/>
                </a:lnTo>
                <a:lnTo>
                  <a:pt x="16" y="32"/>
                </a:lnTo>
                <a:lnTo>
                  <a:pt x="18" y="26"/>
                </a:lnTo>
                <a:lnTo>
                  <a:pt x="20" y="20"/>
                </a:lnTo>
                <a:lnTo>
                  <a:pt x="26" y="18"/>
                </a:lnTo>
                <a:lnTo>
                  <a:pt x="32" y="16"/>
                </a:lnTo>
                <a:lnTo>
                  <a:pt x="224" y="16"/>
                </a:lnTo>
                <a:lnTo>
                  <a:pt x="224" y="16"/>
                </a:lnTo>
                <a:lnTo>
                  <a:pt x="230" y="18"/>
                </a:lnTo>
                <a:lnTo>
                  <a:pt x="236" y="20"/>
                </a:lnTo>
                <a:lnTo>
                  <a:pt x="238" y="26"/>
                </a:lnTo>
                <a:lnTo>
                  <a:pt x="240" y="32"/>
                </a:lnTo>
                <a:lnTo>
                  <a:pt x="138" y="10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>
              <a:solidFill>
                <a:prstClr val="black"/>
              </a:solidFill>
            </a:endParaRPr>
          </a:p>
        </p:txBody>
      </p:sp>
      <p:sp>
        <p:nvSpPr>
          <p:cNvPr id="61" name="Freeform 60"/>
          <p:cNvSpPr/>
          <p:nvPr/>
        </p:nvSpPr>
        <p:spPr>
          <a:xfrm rot="16200000">
            <a:off x="599421" y="5043977"/>
            <a:ext cx="168946" cy="169505"/>
          </a:xfrm>
          <a:custGeom>
            <a:avLst/>
            <a:gdLst/>
            <a:ahLst/>
            <a:cxnLst/>
            <a:rect l="l" t="t" r="r" b="b"/>
            <a:pathLst>
              <a:path w="228600" h="229357">
                <a:moveTo>
                  <a:pt x="186631" y="14734"/>
                </a:moveTo>
                <a:cubicBezTo>
                  <a:pt x="158949" y="15925"/>
                  <a:pt x="123676" y="38026"/>
                  <a:pt x="80814" y="81037"/>
                </a:cubicBezTo>
                <a:cubicBezTo>
                  <a:pt x="37951" y="124048"/>
                  <a:pt x="15776" y="159395"/>
                  <a:pt x="14288" y="187077"/>
                </a:cubicBezTo>
                <a:cubicBezTo>
                  <a:pt x="15181" y="189458"/>
                  <a:pt x="18455" y="193402"/>
                  <a:pt x="24110" y="198909"/>
                </a:cubicBezTo>
                <a:cubicBezTo>
                  <a:pt x="29766" y="204416"/>
                  <a:pt x="35719" y="209401"/>
                  <a:pt x="41970" y="213866"/>
                </a:cubicBezTo>
                <a:cubicBezTo>
                  <a:pt x="43160" y="214759"/>
                  <a:pt x="44202" y="215057"/>
                  <a:pt x="45095" y="214759"/>
                </a:cubicBezTo>
                <a:cubicBezTo>
                  <a:pt x="57597" y="196900"/>
                  <a:pt x="67568" y="182017"/>
                  <a:pt x="75010" y="170111"/>
                </a:cubicBezTo>
                <a:cubicBezTo>
                  <a:pt x="75010" y="168920"/>
                  <a:pt x="74563" y="167432"/>
                  <a:pt x="73670" y="165646"/>
                </a:cubicBezTo>
                <a:cubicBezTo>
                  <a:pt x="72182" y="162967"/>
                  <a:pt x="68461" y="156270"/>
                  <a:pt x="62508" y="145554"/>
                </a:cubicBezTo>
                <a:lnTo>
                  <a:pt x="58043" y="137964"/>
                </a:lnTo>
                <a:lnTo>
                  <a:pt x="62955" y="130374"/>
                </a:lnTo>
                <a:cubicBezTo>
                  <a:pt x="69801" y="120551"/>
                  <a:pt x="80367" y="108645"/>
                  <a:pt x="94655" y="94655"/>
                </a:cubicBezTo>
                <a:cubicBezTo>
                  <a:pt x="108645" y="80665"/>
                  <a:pt x="120551" y="70247"/>
                  <a:pt x="130374" y="63401"/>
                </a:cubicBezTo>
                <a:lnTo>
                  <a:pt x="137517" y="58043"/>
                </a:lnTo>
                <a:lnTo>
                  <a:pt x="145554" y="62508"/>
                </a:lnTo>
                <a:cubicBezTo>
                  <a:pt x="156270" y="68461"/>
                  <a:pt x="162967" y="72182"/>
                  <a:pt x="165646" y="73670"/>
                </a:cubicBezTo>
                <a:cubicBezTo>
                  <a:pt x="167432" y="74563"/>
                  <a:pt x="168920" y="75010"/>
                  <a:pt x="170111" y="75010"/>
                </a:cubicBezTo>
                <a:cubicBezTo>
                  <a:pt x="187077" y="64294"/>
                  <a:pt x="201960" y="54471"/>
                  <a:pt x="214759" y="45542"/>
                </a:cubicBezTo>
                <a:cubicBezTo>
                  <a:pt x="214759" y="45244"/>
                  <a:pt x="214759" y="45095"/>
                  <a:pt x="214759" y="45095"/>
                </a:cubicBezTo>
                <a:cubicBezTo>
                  <a:pt x="214759" y="43904"/>
                  <a:pt x="214462" y="42863"/>
                  <a:pt x="213866" y="41970"/>
                </a:cubicBezTo>
                <a:cubicBezTo>
                  <a:pt x="209401" y="35719"/>
                  <a:pt x="204416" y="29840"/>
                  <a:pt x="198909" y="24334"/>
                </a:cubicBezTo>
                <a:cubicBezTo>
                  <a:pt x="193402" y="18827"/>
                  <a:pt x="189310" y="15627"/>
                  <a:pt x="186631" y="14734"/>
                </a:cubicBezTo>
                <a:close/>
                <a:moveTo>
                  <a:pt x="187077" y="0"/>
                </a:moveTo>
                <a:cubicBezTo>
                  <a:pt x="191244" y="0"/>
                  <a:pt x="196677" y="3051"/>
                  <a:pt x="203374" y="9153"/>
                </a:cubicBezTo>
                <a:cubicBezTo>
                  <a:pt x="210071" y="15255"/>
                  <a:pt x="214908" y="20241"/>
                  <a:pt x="217885" y="24110"/>
                </a:cubicBezTo>
                <a:cubicBezTo>
                  <a:pt x="220861" y="27980"/>
                  <a:pt x="223242" y="31254"/>
                  <a:pt x="225028" y="33933"/>
                </a:cubicBezTo>
                <a:cubicBezTo>
                  <a:pt x="227410" y="37207"/>
                  <a:pt x="228600" y="40928"/>
                  <a:pt x="228600" y="45095"/>
                </a:cubicBezTo>
                <a:cubicBezTo>
                  <a:pt x="228600" y="50155"/>
                  <a:pt x="226814" y="54025"/>
                  <a:pt x="223242" y="56704"/>
                </a:cubicBezTo>
                <a:cubicBezTo>
                  <a:pt x="211336" y="65336"/>
                  <a:pt x="196007" y="75605"/>
                  <a:pt x="177255" y="87511"/>
                </a:cubicBezTo>
                <a:cubicBezTo>
                  <a:pt x="172194" y="90488"/>
                  <a:pt x="166092" y="90041"/>
                  <a:pt x="158949" y="86172"/>
                </a:cubicBezTo>
                <a:cubicBezTo>
                  <a:pt x="155972" y="84683"/>
                  <a:pt x="149126" y="80963"/>
                  <a:pt x="138410" y="75010"/>
                </a:cubicBezTo>
                <a:cubicBezTo>
                  <a:pt x="129183" y="81558"/>
                  <a:pt x="117872" y="91529"/>
                  <a:pt x="104478" y="104924"/>
                </a:cubicBezTo>
                <a:cubicBezTo>
                  <a:pt x="91083" y="118319"/>
                  <a:pt x="81112" y="129481"/>
                  <a:pt x="74563" y="138410"/>
                </a:cubicBezTo>
                <a:cubicBezTo>
                  <a:pt x="80814" y="149126"/>
                  <a:pt x="84683" y="155972"/>
                  <a:pt x="86172" y="158949"/>
                </a:cubicBezTo>
                <a:cubicBezTo>
                  <a:pt x="88255" y="162818"/>
                  <a:pt x="89297" y="166539"/>
                  <a:pt x="89297" y="170111"/>
                </a:cubicBezTo>
                <a:cubicBezTo>
                  <a:pt x="89297" y="172790"/>
                  <a:pt x="88702" y="175171"/>
                  <a:pt x="87511" y="177254"/>
                </a:cubicBezTo>
                <a:cubicBezTo>
                  <a:pt x="79177" y="190947"/>
                  <a:pt x="68908" y="206425"/>
                  <a:pt x="56704" y="223689"/>
                </a:cubicBezTo>
                <a:cubicBezTo>
                  <a:pt x="54323" y="226963"/>
                  <a:pt x="51048" y="228823"/>
                  <a:pt x="46881" y="229270"/>
                </a:cubicBezTo>
                <a:cubicBezTo>
                  <a:pt x="42714" y="229716"/>
                  <a:pt x="38249" y="228451"/>
                  <a:pt x="33487" y="225475"/>
                </a:cubicBezTo>
                <a:cubicBezTo>
                  <a:pt x="31403" y="223986"/>
                  <a:pt x="28352" y="221605"/>
                  <a:pt x="24334" y="218331"/>
                </a:cubicBezTo>
                <a:cubicBezTo>
                  <a:pt x="20315" y="215057"/>
                  <a:pt x="15255" y="210145"/>
                  <a:pt x="9153" y="203597"/>
                </a:cubicBezTo>
                <a:cubicBezTo>
                  <a:pt x="3051" y="197049"/>
                  <a:pt x="0" y="191691"/>
                  <a:pt x="0" y="187524"/>
                </a:cubicBezTo>
                <a:lnTo>
                  <a:pt x="0" y="187077"/>
                </a:lnTo>
                <a:cubicBezTo>
                  <a:pt x="1191" y="155526"/>
                  <a:pt x="24780" y="116756"/>
                  <a:pt x="70768" y="70768"/>
                </a:cubicBezTo>
                <a:cubicBezTo>
                  <a:pt x="116756" y="24780"/>
                  <a:pt x="155526" y="1191"/>
                  <a:pt x="1870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068" y="3686885"/>
            <a:ext cx="433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  <a:cs typeface="Arial" panose="020B0604020202020204" pitchFamily="34" charset="0"/>
              </a:rPr>
              <a:t>www.ambarella.com</a:t>
            </a:r>
            <a:endParaRPr lang="en-US" sz="28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>
          <a:xfrm>
            <a:off x="484232" y="2721291"/>
            <a:ext cx="4244931" cy="946164"/>
          </a:xfrm>
        </p:spPr>
        <p:txBody>
          <a:bodyPr>
            <a:noAutofit/>
          </a:bodyPr>
          <a:lstStyle>
            <a:lvl1pPr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5454001" y="1212233"/>
            <a:ext cx="329321" cy="2906172"/>
            <a:chOff x="11457522" y="757238"/>
            <a:chExt cx="329321" cy="2906172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11630025" y="757238"/>
              <a:ext cx="0" cy="64008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1457522" y="1581197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13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491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9026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07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4D738C-02CB-4286-9F8B-617AC59DDB6C}" type="datetimeFigureOut">
              <a:rPr lang="en-US" smtClean="0">
                <a:solidFill>
                  <a:prstClr val="black"/>
                </a:solidFill>
              </a:rPr>
              <a:pPr/>
              <a:t>12/30/2021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090314-8CC1-4276-983E-F5A932F74E80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16"/>
            <a:ext cx="12192000" cy="684816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917"/>
            <a:ext cx="12192000" cy="6858000"/>
          </a:xfrm>
          <a:prstGeom prst="rect">
            <a:avLst/>
          </a:prstGeom>
          <a:solidFill>
            <a:srgbClr val="0A82B7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3708"/>
            <a:ext cx="12192000" cy="684695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3023978"/>
            <a:ext cx="10530510" cy="1123954"/>
          </a:xfrm>
        </p:spPr>
        <p:txBody>
          <a:bodyPr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1. This slide separates sections</a:t>
            </a:r>
            <a:br>
              <a:rPr lang="en-US" dirty="0"/>
            </a:br>
            <a:r>
              <a:rPr lang="en-US" dirty="0"/>
              <a:t>for automotive presentations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1429400" y="738188"/>
            <a:ext cx="329322" cy="3783160"/>
            <a:chOff x="11457522" y="757238"/>
            <a:chExt cx="329322" cy="3783160"/>
          </a:xfrm>
        </p:grpSpPr>
        <p:cxnSp>
          <p:nvCxnSpPr>
            <p:cNvPr id="57" name="Straight Connector 56"/>
            <p:cNvCxnSpPr/>
            <p:nvPr userDrawn="1"/>
          </p:nvCxnSpPr>
          <p:spPr>
            <a:xfrm>
              <a:off x="11630025" y="757238"/>
              <a:ext cx="0" cy="47625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 userDrawn="1"/>
          </p:nvSpPr>
          <p:spPr>
            <a:xfrm>
              <a:off x="11457523" y="1373401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59" name="TextBox 58"/>
            <p:cNvSpPr txBox="1"/>
            <p:nvPr userDrawn="1"/>
          </p:nvSpPr>
          <p:spPr>
            <a:xfrm>
              <a:off x="11457522" y="2458185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405527"/>
            <a:ext cx="1446619" cy="95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3689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3091" y="76367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03091" y="1409950"/>
            <a:ext cx="10515600" cy="4720563"/>
          </a:xfrm>
        </p:spPr>
        <p:txBody>
          <a:bodyPr>
            <a:normAutofit/>
          </a:bodyPr>
          <a:lstStyle>
            <a:lvl1pPr marL="0" indent="0"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500"/>
              </a:lnSpc>
              <a:spcBef>
                <a:spcPts val="100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adiposcing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1"/>
            <a:r>
              <a:rPr lang="en-US" dirty="0"/>
              <a:t>In vis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illud</a:t>
            </a:r>
            <a:r>
              <a:rPr lang="en-US" dirty="0"/>
              <a:t> </a:t>
            </a:r>
            <a:r>
              <a:rPr lang="en-US" dirty="0" err="1"/>
              <a:t>similique</a:t>
            </a:r>
            <a:r>
              <a:rPr lang="en-US" dirty="0"/>
              <a:t>, pro in </a:t>
            </a:r>
            <a:r>
              <a:rPr lang="en-US" dirty="0" err="1"/>
              <a:t>invenire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Mei at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</a:t>
            </a:r>
            <a:r>
              <a:rPr lang="en-US" dirty="0" err="1"/>
              <a:t>ceteros</a:t>
            </a:r>
            <a:r>
              <a:rPr lang="en-US" dirty="0"/>
              <a:t>, quo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salutandi</a:t>
            </a:r>
            <a:r>
              <a:rPr lang="en-US" dirty="0"/>
              <a:t> ad,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referrentur</a:t>
            </a:r>
            <a:r>
              <a:rPr lang="en-US" dirty="0"/>
              <a:t> ne est. </a:t>
            </a:r>
          </a:p>
          <a:p>
            <a:pPr lvl="1"/>
            <a:r>
              <a:rPr lang="en-US" dirty="0"/>
              <a:t>Cu </a:t>
            </a:r>
            <a:r>
              <a:rPr lang="en-US" dirty="0" err="1"/>
              <a:t>eripuit</a:t>
            </a:r>
            <a:r>
              <a:rPr lang="en-US" dirty="0"/>
              <a:t> </a:t>
            </a:r>
            <a:r>
              <a:rPr lang="en-US" dirty="0" err="1"/>
              <a:t>gloriatur</a:t>
            </a:r>
            <a:r>
              <a:rPr lang="en-US" dirty="0"/>
              <a:t> sea, </a:t>
            </a:r>
            <a:r>
              <a:rPr lang="en-US" dirty="0" err="1"/>
              <a:t>mei</a:t>
            </a:r>
            <a:r>
              <a:rPr lang="en-US" dirty="0"/>
              <a:t> </a:t>
            </a:r>
            <a:r>
              <a:rPr lang="en-US" dirty="0" err="1"/>
              <a:t>solet</a:t>
            </a:r>
            <a:r>
              <a:rPr lang="en-US" dirty="0"/>
              <a:t> </a:t>
            </a:r>
            <a:r>
              <a:rPr lang="en-US" dirty="0" err="1"/>
              <a:t>qualisque</a:t>
            </a:r>
            <a:r>
              <a:rPr lang="en-US" dirty="0"/>
              <a:t> id, </a:t>
            </a:r>
            <a:r>
              <a:rPr lang="en-US" dirty="0" err="1"/>
              <a:t>mei</a:t>
            </a:r>
            <a:r>
              <a:rPr lang="en-US" dirty="0"/>
              <a:t> no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populo</a:t>
            </a:r>
            <a:r>
              <a:rPr lang="en-US" dirty="0"/>
              <a:t> </a:t>
            </a:r>
            <a:r>
              <a:rPr lang="en-US" dirty="0" err="1"/>
              <a:t>melius</a:t>
            </a:r>
            <a:r>
              <a:rPr lang="en-US" dirty="0"/>
              <a:t>. </a:t>
            </a:r>
            <a:r>
              <a:rPr lang="en-US" dirty="0" err="1"/>
              <a:t>Quot</a:t>
            </a:r>
            <a:r>
              <a:rPr lang="en-US" dirty="0"/>
              <a:t> </a:t>
            </a:r>
            <a:r>
              <a:rPr lang="en-US" dirty="0" err="1"/>
              <a:t>maluisset</a:t>
            </a:r>
            <a:r>
              <a:rPr lang="en-US" dirty="0"/>
              <a:t> </a:t>
            </a:r>
            <a:r>
              <a:rPr lang="en-US" dirty="0" err="1"/>
              <a:t>posidonium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,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tantas</a:t>
            </a:r>
            <a:r>
              <a:rPr lang="en-US" dirty="0"/>
              <a:t> </a:t>
            </a:r>
            <a:r>
              <a:rPr lang="en-US" dirty="0" err="1"/>
              <a:t>vituperata</a:t>
            </a:r>
            <a:r>
              <a:rPr lang="en-US" dirty="0"/>
              <a:t> an.</a:t>
            </a:r>
          </a:p>
          <a:p>
            <a:pPr lvl="0"/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 rot="16200000">
            <a:off x="6300439" y="5194398"/>
            <a:ext cx="332581" cy="3151211"/>
            <a:chOff x="11446242" y="1373402"/>
            <a:chExt cx="332581" cy="3151211"/>
          </a:xfrm>
        </p:grpSpPr>
        <p:sp>
          <p:nvSpPr>
            <p:cNvPr id="84" name="TextBox 83"/>
            <p:cNvSpPr txBox="1"/>
            <p:nvPr/>
          </p:nvSpPr>
          <p:spPr>
            <a:xfrm>
              <a:off x="11449502" y="1373402"/>
              <a:ext cx="329321" cy="1280160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prstClr val="white"/>
                  </a:solidFill>
                  <a:cs typeface="Arial" panose="020B0604020202020204" pitchFamily="34" charset="0"/>
                </a:rPr>
                <a:t>AMBARELLA.COM   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446242" y="2442400"/>
              <a:ext cx="329321" cy="2082213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US" sz="940" dirty="0">
                  <a:solidFill>
                    <a:srgbClr val="8BC3DC"/>
                  </a:solidFill>
                  <a:cs typeface="Arial" panose="020B0604020202020204" pitchFamily="34" charset="0"/>
                </a:rPr>
                <a:t>COPYRIGHT AMBARELLA </a:t>
              </a:r>
              <a:r>
                <a:rPr lang="en-US" sz="940" dirty="0" smtClean="0">
                  <a:solidFill>
                    <a:srgbClr val="8BC3DC"/>
                  </a:solidFill>
                  <a:cs typeface="Arial" panose="020B0604020202020204" pitchFamily="34" charset="0"/>
                </a:rPr>
                <a:t>2021</a:t>
              </a:r>
              <a:endParaRPr lang="en-US" sz="940" dirty="0">
                <a:solidFill>
                  <a:srgbClr val="8BC3DC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75349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microsoft.com/office/2007/relationships/hdphoto" Target="../media/hdphoto1.wdp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microsoft.com/office/2007/relationships/hdphoto" Target="../media/hdphoto1.wdp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46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95" r:id="rId32"/>
    <p:sldLayoutId id="2147483896" r:id="rId33"/>
    <p:sldLayoutId id="2147483899" r:id="rId34"/>
    <p:sldLayoutId id="2147483900" r:id="rId35"/>
    <p:sldLayoutId id="2147483901" r:id="rId36"/>
    <p:sldLayoutId id="2147483902" r:id="rId37"/>
    <p:sldLayoutId id="2147483903" r:id="rId38"/>
    <p:sldLayoutId id="2147483904" r:id="rId39"/>
    <p:sldLayoutId id="2147483905" r:id="rId40"/>
    <p:sldLayoutId id="2147483906" r:id="rId41"/>
    <p:sldLayoutId id="2147483907" r:id="rId42"/>
    <p:sldLayoutId id="2147483908" r:id="rId43"/>
    <p:sldLayoutId id="2147483909" r:id="rId44"/>
    <p:sldLayoutId id="2147483910" r:id="rId45"/>
    <p:sldLayoutId id="2147483911" r:id="rId46"/>
    <p:sldLayoutId id="2147483912" r:id="rId47"/>
    <p:sldLayoutId id="2147483913" r:id="rId48"/>
    <p:sldLayoutId id="2147483914" r:id="rId49"/>
    <p:sldLayoutId id="2147483915" r:id="rId50"/>
    <p:sldLayoutId id="2147483916" r:id="rId51"/>
    <p:sldLayoutId id="2147484013" r:id="rId52"/>
    <p:sldLayoutId id="2147484014" r:id="rId53"/>
    <p:sldLayoutId id="2147484148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770" y="653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770" y="13908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36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  <p:sldLayoutId id="2147483949" r:id="rId18"/>
    <p:sldLayoutId id="2147483950" r:id="rId19"/>
    <p:sldLayoutId id="2147483951" r:id="rId20"/>
    <p:sldLayoutId id="2147483952" r:id="rId21"/>
    <p:sldLayoutId id="2147483953" r:id="rId22"/>
    <p:sldLayoutId id="2147483954" r:id="rId23"/>
    <p:sldLayoutId id="2147483955" r:id="rId24"/>
    <p:sldLayoutId id="2147483956" r:id="rId25"/>
    <p:sldLayoutId id="2147483957" r:id="rId26"/>
    <p:sldLayoutId id="2147483958" r:id="rId27"/>
    <p:sldLayoutId id="2147483959" r:id="rId28"/>
    <p:sldLayoutId id="2147483960" r:id="rId29"/>
    <p:sldLayoutId id="2147483961" r:id="rId30"/>
    <p:sldLayoutId id="2147483962" r:id="rId31"/>
    <p:sldLayoutId id="2147483963" r:id="rId32"/>
    <p:sldLayoutId id="2147483964" r:id="rId33"/>
    <p:sldLayoutId id="2147483965" r:id="rId34"/>
    <p:sldLayoutId id="2147483966" r:id="rId35"/>
    <p:sldLayoutId id="2147483967" r:id="rId36"/>
    <p:sldLayoutId id="2147483968" r:id="rId37"/>
    <p:sldLayoutId id="2147483969" r:id="rId38"/>
    <p:sldLayoutId id="2147483970" r:id="rId39"/>
    <p:sldLayoutId id="2147483971" r:id="rId40"/>
    <p:sldLayoutId id="2147484015" r:id="rId41"/>
    <p:sldLayoutId id="2147484016" r:id="rId42"/>
    <p:sldLayoutId id="2147484034" r:id="rId43"/>
    <p:sldLayoutId id="2147484149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artisticGlowEdges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770" y="653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770" y="13908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86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  <p:sldLayoutId id="2147484004" r:id="rId32"/>
    <p:sldLayoutId id="2147484005" r:id="rId33"/>
    <p:sldLayoutId id="2147484006" r:id="rId34"/>
    <p:sldLayoutId id="2147484007" r:id="rId35"/>
    <p:sldLayoutId id="2147484008" r:id="rId36"/>
    <p:sldLayoutId id="2147484009" r:id="rId37"/>
    <p:sldLayoutId id="2147484010" r:id="rId38"/>
    <p:sldLayoutId id="2147484011" r:id="rId39"/>
    <p:sldLayoutId id="2147484012" r:id="rId40"/>
    <p:sldLayoutId id="2147484017" r:id="rId41"/>
    <p:sldLayoutId id="2147484018" r:id="rId42"/>
    <p:sldLayoutId id="2147484035" r:id="rId43"/>
    <p:sldLayoutId id="2147484150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EB33D-5EA5-4954-B90F-21CCECAAE1A7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59124-1B80-44CE-8788-CBE4C9C088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96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  <p:sldLayoutId id="2147484179" r:id="rId12"/>
    <p:sldLayoutId id="2147484180" r:id="rId13"/>
    <p:sldLayoutId id="214748418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png"/><Relationship Id="rId5" Type="http://schemas.openxmlformats.org/officeDocument/2006/relationships/hyperlink" Target="https://stackoverflow.com/questions/49351314/c-deadlock-example" TargetMode="External"/><Relationship Id="rId4" Type="http://schemas.openxmlformats.org/officeDocument/2006/relationships/image" Target="../media/image43.wmf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9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cnblogs.com/zhangxuan/p/6385329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preshing.com/20130930/double-checked-locking-is-fixed-in-cpp11/" TargetMode="External"/><Relationship Id="rId1" Type="http://schemas.openxmlformats.org/officeDocument/2006/relationships/slideLayout" Target="../slideLayouts/slideLayout154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cppreference.com/w/cpp/thread/jthread/join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en.cppreference.com/w/cpp/thread/jthread/request_stop" TargetMode="Externa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1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hyperlink" Target="https://github.com/switchbrew/libnx/blob/master/nx/source/kernel/mutex.c" TargetMode="Externa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154.xml"/><Relationship Id="rId1" Type="http://schemas.openxmlformats.org/officeDocument/2006/relationships/vmlDrawing" Target="../drawings/vmlDrawing7.vml"/><Relationship Id="rId6" Type="http://schemas.openxmlformats.org/officeDocument/2006/relationships/hyperlink" Target="https://stackoverflow.com/questions/2415082/when-to-use-recursive-mutex" TargetMode="Externa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7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5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9.bin"/><Relationship Id="rId4" Type="http://schemas.openxmlformats.org/officeDocument/2006/relationships/hyperlink" Target="https://github.com/switchbrew/libnx/blob/master/nx/source/kernel/mutex.c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cppreference.com/w/cpp/thread/shared_mutex/try_lock_shared" TargetMode="External"/><Relationship Id="rId3" Type="http://schemas.openxmlformats.org/officeDocument/2006/relationships/oleObject" Target="../embeddings/oleObject10.bin"/><Relationship Id="rId7" Type="http://schemas.openxmlformats.org/officeDocument/2006/relationships/hyperlink" Target="https://en.cppreference.com/w/cpp/thread/shared_mutex/lock_shared" TargetMode="Externa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9.vml"/><Relationship Id="rId6" Type="http://schemas.openxmlformats.org/officeDocument/2006/relationships/hyperlink" Target="https://en.cppreference.com/w/cpp/thread/shared_mutex/try_lock" TargetMode="External"/><Relationship Id="rId5" Type="http://schemas.openxmlformats.org/officeDocument/2006/relationships/hyperlink" Target="https://en.cppreference.com/w/cpp/thread/shared_mutex/lock" TargetMode="External"/><Relationship Id="rId4" Type="http://schemas.openxmlformats.org/officeDocument/2006/relationships/image" Target="../media/image80.wmf"/><Relationship Id="rId9" Type="http://schemas.openxmlformats.org/officeDocument/2006/relationships/hyperlink" Target="https://en.cppreference.com/w/cpp/thread/shared_mutex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8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83.wmf"/><Relationship Id="rId4" Type="http://schemas.openxmlformats.org/officeDocument/2006/relationships/oleObject" Target="../embeddings/oleObject12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thread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async" TargetMode="External"/><Relationship Id="rId7" Type="http://schemas.openxmlformats.org/officeDocument/2006/relationships/image" Target="../media/image8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hyperlink" Target="https://en.cppreference.com/w/cpp/thread/packaged_task" TargetMode="Externa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5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en.cppreference.com/w/cpp/thread/shared_future" TargetMode="Externa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png"/><Relationship Id="rId5" Type="http://schemas.openxmlformats.org/officeDocument/2006/relationships/image" Target="../media/image92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thread/shared_future" TargetMode="Externa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cppreference.com/w/cpp/thread/condition_variable_any/wait_for" TargetMode="External"/><Relationship Id="rId13" Type="http://schemas.openxmlformats.org/officeDocument/2006/relationships/hyperlink" Target="https://en.cppreference.com/w/cpp/thread/recursive_timed_mutex/try_lock_until" TargetMode="External"/><Relationship Id="rId18" Type="http://schemas.openxmlformats.org/officeDocument/2006/relationships/hyperlink" Target="https://en.cppreference.com/w/cpp/thread/shared_future/wait_for" TargetMode="External"/><Relationship Id="rId3" Type="http://schemas.openxmlformats.org/officeDocument/2006/relationships/hyperlink" Target="https://en.cppreference.com/w/cpp/chrono" TargetMode="External"/><Relationship Id="rId21" Type="http://schemas.openxmlformats.org/officeDocument/2006/relationships/oleObject" Target="../embeddings/oleObject17.bin"/><Relationship Id="rId7" Type="http://schemas.openxmlformats.org/officeDocument/2006/relationships/hyperlink" Target="https://en.cppreference.com/w/cpp/thread/condition_variable/wait_until" TargetMode="External"/><Relationship Id="rId12" Type="http://schemas.openxmlformats.org/officeDocument/2006/relationships/hyperlink" Target="https://en.cppreference.com/w/cpp/thread/recursive_timed_mutex/try_lock_for" TargetMode="External"/><Relationship Id="rId17" Type="http://schemas.openxmlformats.org/officeDocument/2006/relationships/hyperlink" Target="https://en.cppreference.com/w/cpp/thread/future/wait_until" TargetMode="External"/><Relationship Id="rId2" Type="http://schemas.openxmlformats.org/officeDocument/2006/relationships/slideLayout" Target="../slideLayouts/slideLayout154.xml"/><Relationship Id="rId16" Type="http://schemas.openxmlformats.org/officeDocument/2006/relationships/hyperlink" Target="https://en.cppreference.com/w/cpp/thread/future/wait_for" TargetMode="External"/><Relationship Id="rId20" Type="http://schemas.openxmlformats.org/officeDocument/2006/relationships/image" Target="../media/image100.png"/><Relationship Id="rId1" Type="http://schemas.openxmlformats.org/officeDocument/2006/relationships/vmlDrawing" Target="../drawings/vmlDrawing16.vml"/><Relationship Id="rId6" Type="http://schemas.openxmlformats.org/officeDocument/2006/relationships/hyperlink" Target="https://en.cppreference.com/w/cpp/thread/condition_variable/wait_for" TargetMode="External"/><Relationship Id="rId11" Type="http://schemas.openxmlformats.org/officeDocument/2006/relationships/hyperlink" Target="https://en.cppreference.com/w/cpp/thread/timed_mutex/try_lock_until" TargetMode="External"/><Relationship Id="rId5" Type="http://schemas.openxmlformats.org/officeDocument/2006/relationships/hyperlink" Target="https://en.cppreference.com/w/cpp/thread/sleep_until" TargetMode="External"/><Relationship Id="rId15" Type="http://schemas.openxmlformats.org/officeDocument/2006/relationships/hyperlink" Target="https://en.cppreference.com/w/cpp/thread/unique_lock/try_lock_until" TargetMode="External"/><Relationship Id="rId10" Type="http://schemas.openxmlformats.org/officeDocument/2006/relationships/hyperlink" Target="https://en.cppreference.com/w/cpp/thread/timed_mutex/try_lock_for" TargetMode="External"/><Relationship Id="rId19" Type="http://schemas.openxmlformats.org/officeDocument/2006/relationships/hyperlink" Target="https://en.cppreference.com/w/cpp/thread/shared_future/wait_until" TargetMode="External"/><Relationship Id="rId4" Type="http://schemas.openxmlformats.org/officeDocument/2006/relationships/hyperlink" Target="https://en.cppreference.com/w/cpp/thread/sleep_for" TargetMode="External"/><Relationship Id="rId9" Type="http://schemas.openxmlformats.org/officeDocument/2006/relationships/hyperlink" Target="https://en.cppreference.com/w/cpp/thread/condition_variable_any/wait_until" TargetMode="External"/><Relationship Id="rId14" Type="http://schemas.openxmlformats.org/officeDocument/2006/relationships/hyperlink" Target="https://en.cppreference.com/w/cpp/thread/unique_lock/try_lock_for" TargetMode="External"/><Relationship Id="rId22" Type="http://schemas.openxmlformats.org/officeDocument/2006/relationships/image" Target="../media/image99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hyperlink" Target="https://en.cppreference.com/w/cpp/header/functional" TargetMode="External"/><Relationship Id="rId2" Type="http://schemas.openxmlformats.org/officeDocument/2006/relationships/slideLayout" Target="../slideLayouts/slideLayout15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3.png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nlinzhan.github.io/2017/12/04/cpp-memory-order/" TargetMode="External"/><Relationship Id="rId2" Type="http://schemas.openxmlformats.org/officeDocument/2006/relationships/hyperlink" Target="https://blog.csdn.net/mw_nice/article/details/84861651" TargetMode="External"/><Relationship Id="rId1" Type="http://schemas.openxmlformats.org/officeDocument/2006/relationships/slideLayout" Target="../slideLayouts/slideLayout15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hyperlink" Target="https://www.onlinegdb.com/" TargetMode="External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04.wmf"/><Relationship Id="rId9" Type="http://schemas.openxmlformats.org/officeDocument/2006/relationships/image" Target="../media/image10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ocpp/CppCoreGuidelines" TargetMode="External"/><Relationship Id="rId7" Type="http://schemas.openxmlformats.org/officeDocument/2006/relationships/hyperlink" Target="https://stackoverflow.com/questions/49351314/c-deadlock-example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56.xml"/><Relationship Id="rId6" Type="http://schemas.openxmlformats.org/officeDocument/2006/relationships/hyperlink" Target="https://en.cppreference.com/" TargetMode="External"/><Relationship Id="rId5" Type="http://schemas.openxmlformats.org/officeDocument/2006/relationships/hyperlink" Target="https://github.com/arkingc" TargetMode="External"/><Relationship Id="rId4" Type="http://schemas.openxmlformats.org/officeDocument/2006/relationships/hyperlink" Target="https://changkun.de/modern-cp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rkingc/not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5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 smtClean="0"/>
              <a:t>C++ Multi Thread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9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solidFill>
                  <a:srgbClr val="FFFF00"/>
                </a:solidFill>
              </a:rPr>
              <a:t>死</a:t>
            </a:r>
            <a:r>
              <a:rPr lang="zh-CN" altLang="en-US" sz="4400" dirty="0" smtClean="0">
                <a:solidFill>
                  <a:srgbClr val="FFFF00"/>
                </a:solidFill>
              </a:rPr>
              <a:t>锁</a:t>
            </a:r>
            <a:r>
              <a:rPr lang="en-US" altLang="zh-CN" sz="4400" dirty="0">
                <a:solidFill>
                  <a:srgbClr val="FFFF00"/>
                </a:solidFill>
              </a:rPr>
              <a:t>Dead Lock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不在持有锁的时候调用未知的代</a:t>
            </a:r>
            <a:r>
              <a:rPr lang="zh-CN" altLang="en-US" dirty="0" smtClean="0">
                <a:solidFill>
                  <a:srgbClr val="FFFF00"/>
                </a:solidFill>
              </a:rPr>
              <a:t>码</a:t>
            </a:r>
            <a:endParaRPr lang="zh-CN" altLang="en-US" dirty="0">
              <a:solidFill>
                <a:srgbClr val="FFFF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948003"/>
              </p:ext>
            </p:extLst>
          </p:nvPr>
        </p:nvGraphicFramePr>
        <p:xfrm>
          <a:off x="290688" y="6195624"/>
          <a:ext cx="13541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7" name="Packager Shell Object" showAsIcon="1" r:id="rId3" imgW="1353600" imgH="480600" progId="Package">
                  <p:embed/>
                </p:oleObj>
              </mc:Choice>
              <mc:Fallback>
                <p:oleObj name="Packager Shell Object" showAsIcon="1" r:id="rId3" imgW="13536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688" y="6195624"/>
                        <a:ext cx="1354138" cy="4810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63644" y="6357777"/>
            <a:ext cx="6691223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  <a:hlinkClick r:id="rId5"/>
              </a:rPr>
              <a:t>https://stackoverflow.com/questions/49351314/c-deadlock-example</a:t>
            </a:r>
            <a:r>
              <a:rPr lang="en-US" altLang="zh-CN" dirty="0" smtClean="0">
                <a:solidFill>
                  <a:srgbClr val="FFFF00"/>
                </a:solidFill>
              </a:rPr>
              <a:t>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91" y="1753610"/>
            <a:ext cx="4652249" cy="2505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428" y="1314666"/>
            <a:ext cx="6002021" cy="3053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557" y="4595137"/>
            <a:ext cx="6230620" cy="1578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436" y="4485931"/>
            <a:ext cx="3994941" cy="15647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3428" y="1432724"/>
            <a:ext cx="5822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FF00"/>
                </a:solidFill>
              </a:rPr>
              <a:t>用 </a:t>
            </a:r>
            <a:r>
              <a:rPr lang="en-US" altLang="zh-CN" dirty="0">
                <a:solidFill>
                  <a:srgbClr val="FFFF00"/>
                </a:solidFill>
              </a:rPr>
              <a:t>std::lock() </a:t>
            </a:r>
            <a:r>
              <a:rPr lang="zh-CN" altLang="en-US" dirty="0">
                <a:solidFill>
                  <a:srgbClr val="FFFF00"/>
                </a:solidFill>
              </a:rPr>
              <a:t>或 </a:t>
            </a:r>
            <a:r>
              <a:rPr lang="en-US" altLang="zh-CN" dirty="0">
                <a:solidFill>
                  <a:srgbClr val="FFFF00"/>
                </a:solidFill>
              </a:rPr>
              <a:t>std::</a:t>
            </a:r>
            <a:r>
              <a:rPr lang="en-US" altLang="zh-CN" sz="2400" dirty="0" err="1">
                <a:solidFill>
                  <a:srgbClr val="FFFF00"/>
                </a:solidFill>
              </a:rPr>
              <a:t>scoped_lock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zh-CN" altLang="en-US" dirty="0">
                <a:solidFill>
                  <a:srgbClr val="FFFF00"/>
                </a:solidFill>
              </a:rPr>
              <a:t>来获得多个 </a:t>
            </a:r>
            <a:r>
              <a:rPr lang="en-US" altLang="zh-CN" dirty="0" err="1">
                <a:solidFill>
                  <a:srgbClr val="FFFF00"/>
                </a:solidFill>
              </a:rPr>
              <a:t>mutex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08163" cy="4169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219" y="119499"/>
            <a:ext cx="5727940" cy="1325563"/>
          </a:xfrm>
        </p:spPr>
        <p:txBody>
          <a:bodyPr/>
          <a:lstStyle/>
          <a:p>
            <a:pPr algn="ctr"/>
            <a:r>
              <a:rPr lang="en-US" altLang="zh-CN" sz="4400" dirty="0" smtClean="0">
                <a:solidFill>
                  <a:srgbClr val="FFFF00"/>
                </a:solidFill>
              </a:rPr>
              <a:t>GDB</a:t>
            </a:r>
            <a:r>
              <a:rPr lang="zh-CN" altLang="en-US" sz="4400" dirty="0" smtClean="0">
                <a:solidFill>
                  <a:srgbClr val="FFFF00"/>
                </a:solidFill>
              </a:rPr>
              <a:t>调试</a:t>
            </a:r>
            <a:r>
              <a:rPr lang="en-US" altLang="zh-CN" sz="4400" dirty="0">
                <a:solidFill>
                  <a:srgbClr val="FFFF00"/>
                </a:solidFill>
              </a:rPr>
              <a:t>Dead Lock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252" y="6210853"/>
            <a:ext cx="6691223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hlinkClick r:id="rId4"/>
              </a:rPr>
              <a:t>https://</a:t>
            </a:r>
            <a:r>
              <a:rPr lang="en-US" altLang="zh-CN" dirty="0" smtClean="0">
                <a:solidFill>
                  <a:srgbClr val="FFFF00"/>
                </a:solidFill>
                <a:hlinkClick r:id="rId4"/>
              </a:rPr>
              <a:t>www.cnblogs.com/zhangxuan/p/6385329.html</a:t>
            </a:r>
            <a:r>
              <a:rPr lang="en-US" altLang="zh-CN" dirty="0" smtClean="0">
                <a:solidFill>
                  <a:srgbClr val="FFFF00"/>
                </a:solidFill>
              </a:rPr>
              <a:t>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86" y="2722140"/>
            <a:ext cx="6139396" cy="23276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22166"/>
            <a:ext cx="10658878" cy="2035834"/>
          </a:xfrm>
          <a:prstGeom prst="rect">
            <a:avLst/>
          </a:prstGeom>
        </p:spPr>
      </p:pic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977282"/>
              </p:ext>
            </p:extLst>
          </p:nvPr>
        </p:nvGraphicFramePr>
        <p:xfrm>
          <a:off x="11011536" y="5883715"/>
          <a:ext cx="7127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Packager Shell Object" showAsIcon="1" r:id="rId7" imgW="712440" imgH="480600" progId="Package">
                  <p:embed/>
                </p:oleObj>
              </mc:Choice>
              <mc:Fallback>
                <p:oleObj name="Packager Shell Object" showAsIcon="1" r:id="rId7" imgW="7124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11536" y="5883715"/>
                        <a:ext cx="712788" cy="4810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499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5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0978" y="154004"/>
            <a:ext cx="5350728" cy="1325563"/>
          </a:xfrm>
        </p:spPr>
        <p:txBody>
          <a:bodyPr/>
          <a:lstStyle/>
          <a:p>
            <a:r>
              <a:rPr lang="en-US" altLang="zh-CN" sz="4400" dirty="0" smtClean="0">
                <a:solidFill>
                  <a:srgbClr val="FFFF00"/>
                </a:solidFill>
              </a:rPr>
              <a:t>GDB</a:t>
            </a:r>
            <a:r>
              <a:rPr lang="zh-CN" altLang="en-US" sz="4400" dirty="0" smtClean="0">
                <a:solidFill>
                  <a:srgbClr val="FFFF00"/>
                </a:solidFill>
              </a:rPr>
              <a:t>调试</a:t>
            </a:r>
            <a:r>
              <a:rPr lang="en-US" altLang="zh-CN" sz="4400" dirty="0">
                <a:solidFill>
                  <a:srgbClr val="FFFF00"/>
                </a:solidFill>
              </a:rPr>
              <a:t>Dead Lock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2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 smtClean="0">
                <a:solidFill>
                  <a:srgbClr val="FFFF00"/>
                </a:solidFill>
              </a:rPr>
              <a:t>找</a:t>
            </a:r>
            <a:r>
              <a:rPr lang="en-US" altLang="zh-CN" sz="4400" dirty="0" smtClean="0">
                <a:solidFill>
                  <a:srgbClr val="FFFF00"/>
                </a:solidFill>
              </a:rPr>
              <a:t>bug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12068" y="3692106"/>
            <a:ext cx="5287992" cy="2035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0" y="1280785"/>
            <a:ext cx="8724900" cy="2038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0" y="3647094"/>
            <a:ext cx="4773283" cy="1775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288" y="3617969"/>
            <a:ext cx="656038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9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31" y="4287359"/>
            <a:ext cx="9029700" cy="2570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60" y="1532876"/>
            <a:ext cx="5898092" cy="2436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 smtClean="0">
                <a:solidFill>
                  <a:srgbClr val="FFFF00"/>
                </a:solidFill>
              </a:rPr>
              <a:t>无条件地 </a:t>
            </a:r>
            <a:r>
              <a:rPr lang="en-US" altLang="zh-CN" sz="4400" dirty="0" smtClean="0">
                <a:solidFill>
                  <a:srgbClr val="FFFF00"/>
                </a:solidFill>
              </a:rPr>
              <a:t>wait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608" y="33281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//</a:t>
            </a:r>
            <a:r>
              <a:rPr lang="zh-CN" altLang="en-US" dirty="0" smtClean="0">
                <a:solidFill>
                  <a:srgbClr val="FFFF00"/>
                </a:solidFill>
              </a:rPr>
              <a:t>如果某个其他 </a:t>
            </a:r>
            <a:r>
              <a:rPr lang="en-US" altLang="zh-CN" dirty="0" smtClean="0">
                <a:solidFill>
                  <a:srgbClr val="FFFF00"/>
                </a:solidFill>
              </a:rPr>
              <a:t>thread </a:t>
            </a:r>
            <a:r>
              <a:rPr lang="zh-CN" altLang="en-US" dirty="0" smtClean="0">
                <a:solidFill>
                  <a:srgbClr val="FFFF00"/>
                </a:solidFill>
              </a:rPr>
              <a:t>消费了 </a:t>
            </a:r>
            <a:r>
              <a:rPr lang="en-US" altLang="zh-CN" dirty="0" smtClean="0">
                <a:solidFill>
                  <a:srgbClr val="FFFF00"/>
                </a:solidFill>
              </a:rPr>
              <a:t>thread1 </a:t>
            </a:r>
            <a:r>
              <a:rPr lang="zh-CN" altLang="en-US" dirty="0" smtClean="0">
                <a:solidFill>
                  <a:srgbClr val="FFFF00"/>
                </a:solidFill>
              </a:rPr>
              <a:t>的通知的话，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en-US" altLang="zh-CN" dirty="0" smtClean="0">
                <a:solidFill>
                  <a:srgbClr val="FFFF00"/>
                </a:solidFill>
              </a:rPr>
              <a:t>thread2 </a:t>
            </a:r>
            <a:r>
              <a:rPr lang="zh-CN" altLang="en-US" dirty="0" smtClean="0">
                <a:solidFill>
                  <a:srgbClr val="FFFF00"/>
                </a:solidFill>
              </a:rPr>
              <a:t>将会永远等待下去。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7" y="1318154"/>
            <a:ext cx="5158699" cy="28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</a:rPr>
              <a:t>共享数据的初始化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0" y="1447865"/>
            <a:ext cx="8493425" cy="2771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65" y="4264892"/>
            <a:ext cx="8115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1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369" y="298031"/>
            <a:ext cx="9339061" cy="1123954"/>
          </a:xfrm>
        </p:spPr>
        <p:txBody>
          <a:bodyPr/>
          <a:lstStyle/>
          <a:p>
            <a:r>
              <a:rPr lang="zh-CN" altLang="en-US" sz="4800" dirty="0" smtClean="0">
                <a:solidFill>
                  <a:srgbClr val="FFFF00"/>
                </a:solidFill>
              </a:rPr>
              <a:t>双重检查锁模式 </a:t>
            </a:r>
            <a:r>
              <a:rPr lang="en-US" altLang="zh-CN" sz="4800" dirty="0" smtClean="0">
                <a:solidFill>
                  <a:srgbClr val="FFFF00"/>
                </a:solidFill>
              </a:rPr>
              <a:t/>
            </a:r>
            <a:br>
              <a:rPr lang="en-US" altLang="zh-CN" sz="4800" dirty="0" smtClean="0">
                <a:solidFill>
                  <a:srgbClr val="FFFF00"/>
                </a:solidFill>
              </a:rPr>
            </a:br>
            <a:r>
              <a:rPr lang="en-US" altLang="zh-CN" sz="4800" dirty="0">
                <a:solidFill>
                  <a:srgbClr val="FFFF00"/>
                </a:solidFill>
              </a:rPr>
              <a:t> </a:t>
            </a:r>
            <a:r>
              <a:rPr lang="en-US" altLang="zh-CN" sz="4800" dirty="0" smtClean="0">
                <a:solidFill>
                  <a:srgbClr val="FFFF00"/>
                </a:solidFill>
              </a:rPr>
              <a:t>             ---</a:t>
            </a:r>
            <a:r>
              <a:rPr lang="zh-CN" altLang="en-US" sz="4800" dirty="0">
                <a:solidFill>
                  <a:srgbClr val="FFFF00"/>
                </a:solidFill>
              </a:rPr>
              <a:t>潜在的</a:t>
            </a:r>
            <a:r>
              <a:rPr lang="en-US" altLang="zh-CN" sz="4800" dirty="0">
                <a:solidFill>
                  <a:srgbClr val="FFFF00"/>
                </a:solidFill>
              </a:rPr>
              <a:t>race </a:t>
            </a:r>
            <a:r>
              <a:rPr lang="en-US" altLang="zh-CN" sz="4800" dirty="0" smtClean="0">
                <a:solidFill>
                  <a:srgbClr val="FFFF00"/>
                </a:solidFill>
              </a:rPr>
              <a:t>condition</a:t>
            </a:r>
            <a:endParaRPr lang="zh-CN" altLang="en-US" sz="4800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60143" y="6151409"/>
            <a:ext cx="7222107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https://preshing.com/20130930/double-checked-locking-is-fixed-in-cpp11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" y="1598046"/>
            <a:ext cx="100965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202" y="3564807"/>
            <a:ext cx="6932762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602" y="194514"/>
            <a:ext cx="8503745" cy="112395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使</a:t>
            </a:r>
            <a:r>
              <a:rPr lang="zh-CN" altLang="en-US" dirty="0" smtClean="0">
                <a:solidFill>
                  <a:srgbClr val="FFFF00"/>
                </a:solidFill>
              </a:rPr>
              <a:t>用</a:t>
            </a:r>
            <a:r>
              <a:rPr lang="en-US" altLang="zh-CN" dirty="0" err="1" smtClean="0">
                <a:solidFill>
                  <a:srgbClr val="FFFF00"/>
                </a:solidFill>
              </a:rPr>
              <a:t>once_flag</a:t>
            </a:r>
            <a:r>
              <a:rPr lang="zh-CN" altLang="en-US" dirty="0" smtClean="0">
                <a:solidFill>
                  <a:srgbClr val="FFFF00"/>
                </a:solidFill>
              </a:rPr>
              <a:t>和</a:t>
            </a:r>
            <a:r>
              <a:rPr lang="en-US" altLang="zh-CN" dirty="0" err="1" smtClean="0">
                <a:solidFill>
                  <a:srgbClr val="FFFF00"/>
                </a:solidFill>
              </a:rPr>
              <a:t>call_once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78" y="1390887"/>
            <a:ext cx="7686714" cy="3769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30" y="4089786"/>
            <a:ext cx="5563595" cy="216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124" y="399631"/>
            <a:ext cx="7263298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C++</a:t>
            </a:r>
            <a:r>
              <a:rPr lang="zh-CN" altLang="en-US" dirty="0" smtClean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线程和基础同</a:t>
            </a:r>
            <a:r>
              <a:rPr lang="zh-CN" altLang="en-US" dirty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步原语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87109" y="1962480"/>
            <a:ext cx="7220130" cy="2928697"/>
          </a:xfrm>
        </p:spPr>
        <p:txBody>
          <a:bodyPr>
            <a:noAutofit/>
          </a:bodyPr>
          <a:lstStyle/>
          <a:p>
            <a:r>
              <a:rPr lang="en-US" altLang="zh-CN" sz="4000" dirty="0" smtClean="0">
                <a:solidFill>
                  <a:srgbClr val="FFFF00"/>
                </a:solidFill>
              </a:rPr>
              <a:t>thread </a:t>
            </a:r>
          </a:p>
          <a:p>
            <a:r>
              <a:rPr lang="en-US" altLang="zh-CN" sz="4000" dirty="0" err="1">
                <a:solidFill>
                  <a:srgbClr val="FFFF00"/>
                </a:solidFill>
              </a:rPr>
              <a:t>Jthread</a:t>
            </a:r>
            <a:r>
              <a:rPr lang="en-US" altLang="zh-CN" sz="4000" dirty="0">
                <a:solidFill>
                  <a:srgbClr val="FFFF00"/>
                </a:solidFill>
              </a:rPr>
              <a:t> C++20 </a:t>
            </a:r>
          </a:p>
          <a:p>
            <a:r>
              <a:rPr lang="en-US" altLang="zh-CN" sz="4000" dirty="0" err="1">
                <a:solidFill>
                  <a:srgbClr val="FFFF00"/>
                </a:solidFill>
              </a:rPr>
              <a:t>mutex</a:t>
            </a:r>
            <a:endParaRPr lang="en-US" altLang="zh-CN" sz="4000" dirty="0">
              <a:solidFill>
                <a:srgbClr val="FFFF00"/>
              </a:solidFill>
            </a:endParaRPr>
          </a:p>
          <a:p>
            <a:r>
              <a:rPr lang="en-US" altLang="zh-CN" sz="4000" dirty="0" err="1">
                <a:solidFill>
                  <a:srgbClr val="FFFF00"/>
                </a:solidFill>
              </a:rPr>
              <a:t>lock_guard</a:t>
            </a:r>
            <a:r>
              <a:rPr lang="en-US" altLang="zh-CN" sz="4000" dirty="0">
                <a:solidFill>
                  <a:srgbClr val="FFFF00"/>
                </a:solidFill>
              </a:rPr>
              <a:t>/ </a:t>
            </a:r>
            <a:r>
              <a:rPr lang="en-US" altLang="zh-CN" sz="4000" dirty="0" err="1">
                <a:solidFill>
                  <a:srgbClr val="FFFF00"/>
                </a:solidFill>
              </a:rPr>
              <a:t>unique_lock</a:t>
            </a:r>
            <a:endParaRPr lang="en-US" altLang="zh-CN" sz="4000" dirty="0">
              <a:solidFill>
                <a:srgbClr val="FFFF00"/>
              </a:solidFill>
            </a:endParaRPr>
          </a:p>
          <a:p>
            <a:r>
              <a:rPr lang="en-US" altLang="zh-CN" sz="4000" dirty="0">
                <a:solidFill>
                  <a:srgbClr val="FFFF00"/>
                </a:solidFill>
              </a:rPr>
              <a:t>condition </a:t>
            </a:r>
            <a:r>
              <a:rPr lang="en-US" altLang="zh-CN" sz="4000" dirty="0" smtClean="0">
                <a:solidFill>
                  <a:srgbClr val="FFFF00"/>
                </a:solidFill>
              </a:rPr>
              <a:t>variable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9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4816" y="277809"/>
            <a:ext cx="8527931" cy="1123954"/>
          </a:xfrm>
        </p:spPr>
        <p:txBody>
          <a:bodyPr/>
          <a:lstStyle/>
          <a:p>
            <a:r>
              <a:rPr lang="en-US" altLang="zh-CN" sz="4400" dirty="0" smtClean="0">
                <a:solidFill>
                  <a:srgbClr val="FFFF00"/>
                </a:solidFill>
              </a:rPr>
              <a:t>Thread </a:t>
            </a:r>
            <a:r>
              <a:rPr lang="zh-CN" altLang="en-US" sz="4400" dirty="0" smtClean="0">
                <a:solidFill>
                  <a:srgbClr val="FFFF00"/>
                </a:solidFill>
              </a:rPr>
              <a:t>相关函数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33425" y="1401763"/>
            <a:ext cx="11458575" cy="4833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Member </a:t>
            </a:r>
            <a:r>
              <a:rPr lang="en-US" altLang="zh-CN" dirty="0" smtClean="0">
                <a:solidFill>
                  <a:schemeClr val="bg1"/>
                </a:solidFill>
              </a:rPr>
              <a:t>functions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(constructor)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en-US" altLang="zh-CN" dirty="0">
                <a:solidFill>
                  <a:schemeClr val="bg1"/>
                </a:solidFill>
              </a:rPr>
              <a:t>destructor)</a:t>
            </a: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get_id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joinable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join 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detach</a:t>
            </a:r>
          </a:p>
          <a:p>
            <a:pPr lvl="1"/>
            <a:r>
              <a:rPr lang="en-US" altLang="zh-CN" dirty="0" err="1" smtClean="0">
                <a:solidFill>
                  <a:schemeClr val="bg1"/>
                </a:solidFill>
              </a:rPr>
              <a:t>hardware_concurrency</a:t>
            </a:r>
            <a:r>
              <a:rPr lang="en-US" altLang="zh-CN" dirty="0" smtClean="0">
                <a:solidFill>
                  <a:schemeClr val="bg1"/>
                </a:solidFill>
              </a:rPr>
              <a:t> [static]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</a:rPr>
              <a:t>Non-member overloads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swap </a:t>
            </a:r>
            <a:r>
              <a:rPr lang="en-US" altLang="zh-CN" dirty="0">
                <a:solidFill>
                  <a:schemeClr val="bg1"/>
                </a:solidFill>
              </a:rPr>
              <a:t>(thread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960034" y="6235700"/>
            <a:ext cx="431070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en.cppreference.com/w/cpp/thread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994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1899" y="0"/>
            <a:ext cx="2715013" cy="1325563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部分术语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6"/>
          </p:nvPr>
        </p:nvSpPr>
        <p:spPr>
          <a:xfrm>
            <a:off x="832858" y="1830574"/>
            <a:ext cx="10789165" cy="472056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进</a:t>
            </a:r>
            <a:r>
              <a:rPr lang="zh-CN" altLang="en-US" sz="2400" dirty="0"/>
              <a:t>程</a:t>
            </a:r>
            <a:r>
              <a:rPr lang="en-US" altLang="zh-CN" sz="2400" dirty="0"/>
              <a:t>/</a:t>
            </a:r>
            <a:r>
              <a:rPr lang="en-US" altLang="zh-CN" sz="2400" dirty="0" smtClean="0"/>
              <a:t>process </a:t>
            </a:r>
            <a:r>
              <a:rPr lang="en-US" altLang="zh-CN" sz="2400" dirty="0"/>
              <a:t>: </a:t>
            </a:r>
            <a:r>
              <a:rPr lang="zh-CN" altLang="en-US" sz="2400" dirty="0"/>
              <a:t>是操作系统进</a:t>
            </a:r>
            <a:r>
              <a:rPr lang="zh-CN" altLang="en-US" sz="2400" dirty="0" smtClean="0"/>
              <a:t>行</a:t>
            </a:r>
            <a:r>
              <a:rPr lang="zh-CN" altLang="en-US" sz="2400" dirty="0" smtClean="0">
                <a:solidFill>
                  <a:srgbClr val="FFFF00"/>
                </a:solidFill>
              </a:rPr>
              <a:t>资</a:t>
            </a:r>
            <a:r>
              <a:rPr lang="zh-CN" altLang="en-US" sz="2400" dirty="0">
                <a:solidFill>
                  <a:srgbClr val="FFFF00"/>
                </a:solidFill>
              </a:rPr>
              <a:t>源分</a:t>
            </a:r>
            <a:r>
              <a:rPr lang="zh-CN" altLang="en-US" sz="2400" dirty="0" smtClean="0">
                <a:solidFill>
                  <a:srgbClr val="FFFF00"/>
                </a:solidFill>
              </a:rPr>
              <a:t>配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基本单</a:t>
            </a:r>
            <a:r>
              <a:rPr lang="zh-CN" altLang="en-US" sz="2400" dirty="0" smtClean="0"/>
              <a:t>位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线程 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是</a:t>
            </a:r>
            <a:r>
              <a:rPr lang="zh-CN" altLang="en-US" sz="2400" dirty="0"/>
              <a:t>一个基本的</a:t>
            </a:r>
            <a:r>
              <a:rPr lang="en-US" altLang="zh-CN" sz="2400" dirty="0"/>
              <a:t>CPU</a:t>
            </a:r>
            <a:r>
              <a:rPr lang="zh-CN" altLang="en-US" sz="2400" dirty="0"/>
              <a:t>执行单元 ，是</a:t>
            </a:r>
            <a:r>
              <a:rPr lang="zh-CN" altLang="en-US" sz="2400" dirty="0" smtClean="0">
                <a:solidFill>
                  <a:srgbClr val="FFFF00"/>
                </a:solidFill>
              </a:rPr>
              <a:t>调度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基本单</a:t>
            </a:r>
            <a:r>
              <a:rPr lang="zh-CN" altLang="en-US" sz="2400" dirty="0" smtClean="0"/>
              <a:t>位</a:t>
            </a:r>
            <a:endParaRPr lang="en-US" altLang="zh-CN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死锁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组互相竞争资源的线</a:t>
            </a:r>
            <a:r>
              <a:rPr lang="zh-CN" altLang="en-US" sz="2400" dirty="0" smtClean="0"/>
              <a:t>程因</a:t>
            </a:r>
            <a:r>
              <a:rPr lang="zh-CN" altLang="en-US" sz="2400" dirty="0" smtClean="0">
                <a:solidFill>
                  <a:srgbClr val="FFFF00"/>
                </a:solidFill>
              </a:rPr>
              <a:t>循</a:t>
            </a:r>
            <a:r>
              <a:rPr lang="zh-CN" altLang="en-US" sz="2400" dirty="0">
                <a:solidFill>
                  <a:srgbClr val="FFFF00"/>
                </a:solidFill>
              </a:rPr>
              <a:t>环等</a:t>
            </a:r>
            <a:r>
              <a:rPr lang="zh-CN" altLang="en-US" sz="2400" dirty="0" smtClean="0">
                <a:solidFill>
                  <a:srgbClr val="FFFF00"/>
                </a:solidFill>
              </a:rPr>
              <a:t>待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导致“永久</a:t>
            </a:r>
            <a:r>
              <a:rPr lang="zh-CN" altLang="en-US" sz="2400" dirty="0" smtClean="0"/>
              <a:t>” 阻塞的</a:t>
            </a:r>
            <a:r>
              <a:rPr lang="zh-CN" altLang="en-US" sz="2400" dirty="0"/>
              <a:t>现象 </a:t>
            </a:r>
            <a:endParaRPr lang="en-US" altLang="zh-CN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临</a:t>
            </a:r>
            <a:r>
              <a:rPr lang="zh-CN" altLang="en-US" sz="2400" dirty="0"/>
              <a:t>界资</a:t>
            </a:r>
            <a:r>
              <a:rPr lang="zh-CN" altLang="en-US" sz="2400" dirty="0" smtClean="0"/>
              <a:t>源</a:t>
            </a:r>
            <a:r>
              <a:rPr lang="en-US" altLang="zh-CN" sz="2400" dirty="0" smtClean="0"/>
              <a:t>: </a:t>
            </a:r>
            <a:r>
              <a:rPr lang="zh-CN" altLang="en-US" sz="2400" dirty="0"/>
              <a:t>是一次</a:t>
            </a:r>
            <a:r>
              <a:rPr lang="zh-CN" altLang="en-US" sz="2400" dirty="0">
                <a:solidFill>
                  <a:srgbClr val="FFFF00"/>
                </a:solidFill>
              </a:rPr>
              <a:t>仅允许一个进程使用的共享资</a:t>
            </a:r>
            <a:r>
              <a:rPr lang="zh-CN" altLang="en-US" sz="2400" dirty="0" smtClean="0">
                <a:solidFill>
                  <a:srgbClr val="FFFF00"/>
                </a:solidFill>
              </a:rPr>
              <a:t>源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临</a:t>
            </a:r>
            <a:r>
              <a:rPr lang="zh-CN" altLang="en-US" sz="2400" dirty="0"/>
              <a:t>界</a:t>
            </a:r>
            <a:r>
              <a:rPr lang="zh-CN" altLang="en-US" sz="2400" dirty="0" smtClean="0"/>
              <a:t>区：进程执行时将</a:t>
            </a:r>
            <a:r>
              <a:rPr lang="zh-CN" altLang="en-US" sz="2400" dirty="0"/>
              <a:t>访</a:t>
            </a:r>
            <a:r>
              <a:rPr lang="zh-CN" altLang="en-US" sz="2400" dirty="0" smtClean="0"/>
              <a:t>问临</a:t>
            </a:r>
            <a:r>
              <a:rPr lang="zh-CN" altLang="en-US" sz="2400" dirty="0"/>
              <a:t>界资</a:t>
            </a:r>
            <a:r>
              <a:rPr lang="zh-CN" altLang="en-US" sz="2400" dirty="0" smtClean="0"/>
              <a:t>源的</a:t>
            </a:r>
            <a:r>
              <a:rPr lang="zh-CN" altLang="en-US" sz="2400" dirty="0">
                <a:solidFill>
                  <a:srgbClr val="FFFF00"/>
                </a:solidFill>
              </a:rPr>
              <a:t>一段代</a:t>
            </a:r>
            <a:r>
              <a:rPr lang="zh-CN" altLang="en-US" sz="2400" dirty="0" smtClean="0">
                <a:solidFill>
                  <a:srgbClr val="FFFF00"/>
                </a:solidFill>
              </a:rPr>
              <a:t>码</a:t>
            </a:r>
            <a:endParaRPr lang="en-US" altLang="zh-CN" sz="2400" dirty="0" smtClean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原</a:t>
            </a:r>
            <a:r>
              <a:rPr lang="zh-CN" altLang="en-US" sz="2400" dirty="0"/>
              <a:t>子性操</a:t>
            </a:r>
            <a:r>
              <a:rPr lang="zh-CN" altLang="en-US" sz="2400" dirty="0" smtClean="0"/>
              <a:t>作：</a:t>
            </a:r>
            <a:r>
              <a:rPr lang="zh-CN" altLang="en-US" sz="2400" dirty="0"/>
              <a:t>指令序列对外不可分割，结果只</a:t>
            </a:r>
            <a:r>
              <a:rPr lang="zh-CN" altLang="en-US" sz="2400" dirty="0" smtClean="0"/>
              <a:t>有成</a:t>
            </a:r>
            <a:r>
              <a:rPr lang="zh-CN" altLang="en-US" sz="2400" dirty="0"/>
              <a:t>功和什么也不</a:t>
            </a:r>
            <a:r>
              <a:rPr lang="zh-CN" altLang="en-US" sz="2400" dirty="0" smtClean="0"/>
              <a:t>做 </a:t>
            </a:r>
            <a:endParaRPr lang="en-US" altLang="zh-CN" sz="2400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17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1733" y="84387"/>
            <a:ext cx="5583642" cy="1325563"/>
          </a:xfrm>
        </p:spPr>
        <p:txBody>
          <a:bodyPr>
            <a:noAutofit/>
          </a:bodyPr>
          <a:lstStyle/>
          <a:p>
            <a:r>
              <a:rPr lang="en-US" altLang="zh-CN" sz="4400" dirty="0" smtClean="0">
                <a:solidFill>
                  <a:srgbClr val="FFFF00"/>
                </a:solidFill>
              </a:rPr>
              <a:t>Thread</a:t>
            </a:r>
            <a:r>
              <a:rPr lang="zh-CN" altLang="en-US" sz="4400" dirty="0" smtClean="0">
                <a:solidFill>
                  <a:srgbClr val="FFFF00"/>
                </a:solidFill>
              </a:rPr>
              <a:t>的</a:t>
            </a:r>
            <a:r>
              <a:rPr lang="zh-CN" altLang="en-US" sz="4400" dirty="0">
                <a:solidFill>
                  <a:srgbClr val="FFFF00"/>
                </a:solidFill>
              </a:rPr>
              <a:t>基</a:t>
            </a:r>
            <a:r>
              <a:rPr lang="zh-CN" altLang="en-US" sz="4400" dirty="0" smtClean="0">
                <a:solidFill>
                  <a:srgbClr val="FFFF00"/>
                </a:solidFill>
              </a:rPr>
              <a:t>本操作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895206" y="1484893"/>
            <a:ext cx="10896696" cy="299814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线程的创建</a:t>
            </a:r>
          </a:p>
          <a:p>
            <a:r>
              <a:rPr lang="zh-CN" altLang="en-US" sz="3200" dirty="0"/>
              <a:t>线程的执行方式</a:t>
            </a:r>
            <a:r>
              <a:rPr lang="en-US" altLang="zh-CN" sz="3200" dirty="0"/>
              <a:t>,join</a:t>
            </a:r>
            <a:r>
              <a:rPr lang="zh-CN" altLang="en-US" sz="3200" dirty="0"/>
              <a:t>或者</a:t>
            </a:r>
            <a:r>
              <a:rPr lang="en-US" altLang="zh-CN" sz="3200" dirty="0"/>
              <a:t>detach</a:t>
            </a:r>
          </a:p>
          <a:p>
            <a:r>
              <a:rPr lang="zh-CN" altLang="en-US" sz="3200" dirty="0"/>
              <a:t>向线程函数传递参</a:t>
            </a:r>
            <a:r>
              <a:rPr lang="zh-CN" altLang="en-US" sz="3200" dirty="0" smtClean="0"/>
              <a:t>数</a:t>
            </a:r>
            <a:endParaRPr lang="en-US" altLang="zh-CN" sz="3200" dirty="0"/>
          </a:p>
          <a:p>
            <a:pPr marL="457200" lvl="1" indent="0">
              <a:buNone/>
            </a:pPr>
            <a:r>
              <a:rPr lang="zh-CN" altLang="en-US" sz="3200" dirty="0" smtClean="0"/>
              <a:t>默认值拷贝传</a:t>
            </a:r>
            <a:r>
              <a:rPr lang="zh-CN" altLang="en-US" sz="3200" dirty="0"/>
              <a:t>递</a:t>
            </a:r>
            <a:r>
              <a:rPr lang="zh-CN" altLang="en-US" sz="3200" dirty="0" smtClean="0"/>
              <a:t>参数，传引</a:t>
            </a:r>
            <a:r>
              <a:rPr lang="zh-CN" altLang="en-US" sz="3200" dirty="0"/>
              <a:t>用时，要使用</a:t>
            </a:r>
            <a:r>
              <a:rPr lang="en-US" altLang="zh-CN" sz="3200" dirty="0"/>
              <a:t>std::ref</a:t>
            </a:r>
            <a:r>
              <a:rPr lang="zh-CN" altLang="en-US" sz="3200" dirty="0"/>
              <a:t>进行转换</a:t>
            </a:r>
          </a:p>
          <a:p>
            <a:r>
              <a:rPr lang="zh-CN" altLang="en-US" sz="3200" dirty="0"/>
              <a:t>线程是</a:t>
            </a:r>
            <a:r>
              <a:rPr lang="en-US" altLang="zh-CN" sz="3200" dirty="0"/>
              <a:t>movable</a:t>
            </a:r>
            <a:r>
              <a:rPr lang="zh-CN" altLang="en-US" sz="3200" dirty="0"/>
              <a:t>的，可以在函数内部或者外部进行传递</a:t>
            </a:r>
          </a:p>
          <a:p>
            <a:r>
              <a:rPr lang="zh-CN" altLang="en-US" sz="3200" dirty="0"/>
              <a:t>每个线程都一个标识，可以调用</a:t>
            </a:r>
            <a:r>
              <a:rPr lang="en-US" altLang="zh-CN" sz="3200" dirty="0" err="1"/>
              <a:t>get_id</a:t>
            </a:r>
            <a:r>
              <a:rPr lang="zh-CN" altLang="en-US" sz="3200" dirty="0"/>
              <a:t>获</a:t>
            </a:r>
            <a:r>
              <a:rPr lang="zh-CN" altLang="en-US" sz="3200" dirty="0" smtClean="0"/>
              <a:t>取</a:t>
            </a:r>
            <a:endParaRPr lang="zh-CN" altLang="en-US" sz="32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801668"/>
              </p:ext>
            </p:extLst>
          </p:nvPr>
        </p:nvGraphicFramePr>
        <p:xfrm>
          <a:off x="3097708" y="5698646"/>
          <a:ext cx="9080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" name="Packager Shell Object" showAsIcon="1" r:id="rId3" imgW="908280" imgH="480600" progId="Package">
                  <p:embed/>
                </p:oleObj>
              </mc:Choice>
              <mc:Fallback>
                <p:oleObj name="Packager Shell Object" showAsIcon="1" r:id="rId3" imgW="90828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7708" y="5698646"/>
                        <a:ext cx="908050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58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13" y="2590098"/>
            <a:ext cx="6476193" cy="1583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441" y="0"/>
            <a:ext cx="7852389" cy="1325563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线程管理</a:t>
            </a:r>
            <a:r>
              <a:rPr lang="en-US" altLang="zh-CN" sz="4400" dirty="0">
                <a:solidFill>
                  <a:srgbClr val="FFFF00"/>
                </a:solidFill>
              </a:rPr>
              <a:t>Thread Management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577969" y="1030390"/>
            <a:ext cx="8326841" cy="5266894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每个</a:t>
            </a:r>
            <a:r>
              <a:rPr lang="en-US" altLang="zh-CN" sz="2000" dirty="0" smtClean="0"/>
              <a:t>std</a:t>
            </a:r>
            <a:r>
              <a:rPr lang="en-US" altLang="zh-CN" sz="2000" dirty="0"/>
              <a:t>::thread</a:t>
            </a:r>
            <a:r>
              <a:rPr lang="zh-CN" altLang="en-US" sz="2000" dirty="0"/>
              <a:t>对</a:t>
            </a:r>
            <a:r>
              <a:rPr lang="zh-CN" altLang="en-US" sz="2000" dirty="0" smtClean="0"/>
              <a:t>象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状态</a:t>
            </a:r>
            <a:r>
              <a:rPr lang="en-US" altLang="zh-CN" sz="2000" dirty="0" smtClean="0"/>
              <a:t>:joinable</a:t>
            </a:r>
            <a:r>
              <a:rPr lang="zh-CN" altLang="en-US" sz="2000" dirty="0" smtClean="0"/>
              <a:t>或</a:t>
            </a:r>
            <a:r>
              <a:rPr lang="en-US" altLang="zh-CN" sz="2000" dirty="0" err="1" smtClean="0"/>
              <a:t>unjoinable</a:t>
            </a:r>
            <a:r>
              <a:rPr lang="zh-CN" altLang="en-US" sz="2000" dirty="0" smtClean="0"/>
              <a:t>。</a:t>
            </a:r>
            <a:endParaRPr lang="zh-CN" altLang="en-US" sz="2000" dirty="0"/>
          </a:p>
          <a:p>
            <a:r>
              <a:rPr lang="en-US" altLang="zh-CN" sz="2000" dirty="0" smtClean="0"/>
              <a:t>joinable</a:t>
            </a:r>
            <a:r>
              <a:rPr lang="zh-CN" altLang="en-US" sz="2000" dirty="0"/>
              <a:t>的</a:t>
            </a:r>
            <a:r>
              <a:rPr lang="en-US" altLang="zh-CN" sz="2000" dirty="0"/>
              <a:t>std::thread</a:t>
            </a:r>
            <a:r>
              <a:rPr lang="zh-CN" altLang="en-US" sz="2000" dirty="0"/>
              <a:t>包括：</a:t>
            </a:r>
          </a:p>
          <a:p>
            <a:pPr lvl="1"/>
            <a:r>
              <a:rPr lang="zh-CN" altLang="en-US" sz="1800" dirty="0" smtClean="0"/>
              <a:t>具有可执行函数的底</a:t>
            </a:r>
            <a:r>
              <a:rPr lang="zh-CN" altLang="en-US" sz="1800" dirty="0"/>
              <a:t>层线程</a:t>
            </a:r>
            <a:r>
              <a:rPr lang="zh-CN" altLang="en-US" sz="1800" dirty="0" smtClean="0"/>
              <a:t>，其状态机处于阻</a:t>
            </a:r>
            <a:r>
              <a:rPr lang="zh-CN" altLang="en-US" sz="1800" dirty="0"/>
              <a:t>塞、等待调度或已运行结束的状</a:t>
            </a:r>
            <a:r>
              <a:rPr lang="zh-CN" altLang="en-US" sz="1800" dirty="0" smtClean="0"/>
              <a:t>态。</a:t>
            </a:r>
            <a:endParaRPr lang="zh-CN" altLang="en-US" sz="1800" dirty="0"/>
          </a:p>
          <a:p>
            <a:r>
              <a:rPr lang="en-US" altLang="zh-CN" sz="2000" dirty="0" err="1"/>
              <a:t>unjoinable</a:t>
            </a:r>
            <a:r>
              <a:rPr lang="zh-CN" altLang="en-US" sz="2000" dirty="0" smtClean="0"/>
              <a:t>的</a:t>
            </a:r>
            <a:r>
              <a:rPr lang="en-US" altLang="zh-CN" sz="2000" dirty="0"/>
              <a:t>std::thread</a:t>
            </a:r>
            <a:r>
              <a:rPr lang="zh-CN" altLang="en-US" sz="2000" dirty="0"/>
              <a:t>包括</a:t>
            </a:r>
            <a:r>
              <a:rPr lang="zh-CN" altLang="en-US" sz="2000" dirty="0" smtClean="0"/>
              <a:t>：</a:t>
            </a:r>
            <a:endParaRPr lang="zh-CN" altLang="en-US" sz="2000" dirty="0"/>
          </a:p>
          <a:p>
            <a:pPr lvl="1"/>
            <a:r>
              <a:rPr lang="zh-CN" altLang="en-US" sz="1800" dirty="0"/>
              <a:t>  默认构造的</a:t>
            </a:r>
            <a:r>
              <a:rPr lang="en-US" altLang="zh-CN" sz="1800" dirty="0"/>
              <a:t>std::</a:t>
            </a:r>
            <a:r>
              <a:rPr lang="en-US" altLang="zh-CN" sz="1800" dirty="0" smtClean="0"/>
              <a:t>thread</a:t>
            </a:r>
            <a:r>
              <a:rPr lang="zh-CN" altLang="en-US" sz="1800" dirty="0" smtClean="0"/>
              <a:t>：此时无</a:t>
            </a:r>
            <a:r>
              <a:rPr lang="zh-CN" altLang="en-US" sz="1800" dirty="0"/>
              <a:t>执行</a:t>
            </a:r>
            <a:r>
              <a:rPr lang="zh-CN" altLang="en-US" sz="1800" dirty="0" smtClean="0"/>
              <a:t>函数</a:t>
            </a:r>
          </a:p>
          <a:p>
            <a:pPr lvl="1"/>
            <a:r>
              <a:rPr lang="zh-CN" altLang="en-US" sz="1800" dirty="0" smtClean="0"/>
              <a:t>  已</a:t>
            </a:r>
            <a:r>
              <a:rPr lang="en-US" altLang="zh-CN" sz="1800" dirty="0" smtClean="0"/>
              <a:t>move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std::thread</a:t>
            </a:r>
          </a:p>
          <a:p>
            <a:pPr lvl="1"/>
            <a:r>
              <a:rPr lang="en-US" altLang="zh-CN" sz="1800" dirty="0" smtClean="0"/>
              <a:t>  </a:t>
            </a:r>
            <a:r>
              <a:rPr lang="zh-CN" altLang="en-US" sz="1800" dirty="0" smtClean="0"/>
              <a:t>已经</a:t>
            </a:r>
            <a:r>
              <a:rPr lang="en-US" altLang="zh-CN" sz="1800" dirty="0" smtClean="0"/>
              <a:t>join</a:t>
            </a:r>
            <a:r>
              <a:rPr lang="zh-CN" altLang="en-US" sz="1800" dirty="0" smtClean="0"/>
              <a:t>或</a:t>
            </a:r>
            <a:r>
              <a:rPr lang="en-US" altLang="zh-CN" sz="1800" dirty="0" smtClean="0"/>
              <a:t>detach</a:t>
            </a:r>
            <a:r>
              <a:rPr lang="zh-CN" altLang="en-US" sz="1800" dirty="0" smtClean="0"/>
              <a:t>的</a:t>
            </a:r>
            <a:r>
              <a:rPr lang="en-US" altLang="zh-CN" sz="1800" dirty="0"/>
              <a:t>std::</a:t>
            </a:r>
            <a:r>
              <a:rPr lang="en-US" altLang="zh-CN" sz="1800" dirty="0" smtClean="0"/>
              <a:t>thread</a:t>
            </a:r>
            <a:endParaRPr lang="en-US" altLang="zh-CN" sz="1800" dirty="0"/>
          </a:p>
          <a:p>
            <a:r>
              <a:rPr lang="zh-CN" altLang="en-US" sz="2000" dirty="0" smtClean="0"/>
              <a:t>可</a:t>
            </a:r>
            <a:r>
              <a:rPr lang="zh-CN" altLang="en-US" sz="2000" dirty="0"/>
              <a:t>合并的</a:t>
            </a:r>
            <a:r>
              <a:rPr lang="en-US" altLang="zh-CN" sz="2000" dirty="0"/>
              <a:t>std::thread</a:t>
            </a:r>
            <a:r>
              <a:rPr lang="zh-CN" altLang="en-US" sz="2000" dirty="0"/>
              <a:t>对象的析构函数被调用，则程</a:t>
            </a:r>
            <a:r>
              <a:rPr lang="zh-CN" altLang="en-US" sz="2000" dirty="0" smtClean="0"/>
              <a:t>序终止</a:t>
            </a:r>
            <a:endParaRPr lang="en-US" altLang="zh-CN" sz="2000" dirty="0" smtClean="0"/>
          </a:p>
          <a:p>
            <a:r>
              <a:rPr lang="zh-CN" altLang="en-US" sz="2000" dirty="0"/>
              <a:t>需要自己实现 </a:t>
            </a:r>
            <a:r>
              <a:rPr lang="en-US" altLang="zh-CN" sz="2000" dirty="0"/>
              <a:t>stop </a:t>
            </a:r>
            <a:r>
              <a:rPr lang="zh-CN" altLang="en-US" sz="2000" dirty="0"/>
              <a:t>来停止线程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C</a:t>
            </a:r>
            <a:r>
              <a:rPr lang="en-US" altLang="zh-CN" sz="2000" dirty="0"/>
              <a:t>++20</a:t>
            </a:r>
            <a:r>
              <a:rPr lang="zh-CN" altLang="en-US" sz="2000" dirty="0"/>
              <a:t>新线程 </a:t>
            </a:r>
            <a:r>
              <a:rPr lang="en-US" altLang="zh-CN" sz="2000" dirty="0" err="1"/>
              <a:t>jthread</a:t>
            </a:r>
            <a:endParaRPr lang="zh-CN" altLang="en-US" sz="2000" dirty="0"/>
          </a:p>
          <a:p>
            <a:r>
              <a:rPr lang="zh-CN" altLang="en-US" sz="2000" dirty="0"/>
              <a:t>析构可合并的</a:t>
            </a:r>
            <a:r>
              <a:rPr lang="en-US" altLang="zh-CN" sz="2000" dirty="0"/>
              <a:t>std::thread</a:t>
            </a:r>
            <a:r>
              <a:rPr lang="zh-CN" altLang="en-US" sz="2000" dirty="0"/>
              <a:t>时，隐式</a:t>
            </a:r>
            <a:r>
              <a:rPr lang="en-US" altLang="zh-CN" sz="2000" dirty="0"/>
              <a:t>join</a:t>
            </a:r>
            <a:r>
              <a:rPr lang="zh-CN" altLang="en-US" sz="2000" dirty="0"/>
              <a:t>或隐式</a:t>
            </a:r>
            <a:r>
              <a:rPr lang="en-US" altLang="zh-CN" sz="2000" dirty="0"/>
              <a:t>detach</a:t>
            </a:r>
            <a:r>
              <a:rPr lang="zh-CN" altLang="en-US" sz="2000" dirty="0"/>
              <a:t>的带来问题更大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隐</a:t>
            </a:r>
            <a:r>
              <a:rPr lang="zh-CN" altLang="en-US" sz="1800" dirty="0"/>
              <a:t>式</a:t>
            </a:r>
            <a:r>
              <a:rPr lang="en-US" altLang="zh-CN" sz="1800" dirty="0" smtClean="0"/>
              <a:t>join</a:t>
            </a:r>
            <a:r>
              <a:rPr lang="zh-CN" altLang="en-US" sz="1800" dirty="0" smtClean="0"/>
              <a:t>会</a:t>
            </a:r>
            <a:r>
              <a:rPr lang="zh-CN" altLang="en-US" sz="1800" dirty="0"/>
              <a:t>导致性能问题</a:t>
            </a:r>
            <a:r>
              <a:rPr lang="zh-CN" altLang="en-US" sz="1800" dirty="0" smtClean="0"/>
              <a:t>，调试难查原</a:t>
            </a:r>
            <a:r>
              <a:rPr lang="zh-CN" altLang="en-US" sz="1800" dirty="0"/>
              <a:t>因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隐</a:t>
            </a:r>
            <a:r>
              <a:rPr lang="zh-CN" altLang="en-US" sz="1800" dirty="0"/>
              <a:t>式</a:t>
            </a:r>
            <a:r>
              <a:rPr lang="en-US" altLang="zh-CN" sz="1800" dirty="0"/>
              <a:t>detach</a:t>
            </a:r>
            <a:r>
              <a:rPr lang="zh-CN" altLang="en-US" sz="1800" dirty="0"/>
              <a:t>导致的调试问题更为致</a:t>
            </a:r>
            <a:r>
              <a:rPr lang="zh-CN" altLang="en-US" sz="1800" dirty="0" smtClean="0"/>
              <a:t>命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1941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9577" y="81078"/>
            <a:ext cx="5529533" cy="1325563"/>
          </a:xfrm>
        </p:spPr>
        <p:txBody>
          <a:bodyPr>
            <a:noAutofit/>
          </a:bodyPr>
          <a:lstStyle/>
          <a:p>
            <a:r>
              <a:rPr lang="en-US" altLang="zh-CN" sz="5400" dirty="0" smtClean="0">
                <a:solidFill>
                  <a:srgbClr val="FFFF00"/>
                </a:solidFill>
              </a:rPr>
              <a:t>C++ 20 </a:t>
            </a:r>
            <a:r>
              <a:rPr lang="en-US" altLang="zh-CN" sz="5400" dirty="0" err="1" smtClean="0">
                <a:solidFill>
                  <a:srgbClr val="FFFF00"/>
                </a:solidFill>
              </a:rPr>
              <a:t>jthread</a:t>
            </a:r>
            <a:endParaRPr lang="zh-CN" altLang="en-US" sz="5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403091" y="933548"/>
            <a:ext cx="11587626" cy="153307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比</a:t>
            </a:r>
            <a:r>
              <a:rPr lang="en-US" altLang="zh-CN" dirty="0" smtClean="0"/>
              <a:t>std</a:t>
            </a:r>
            <a:r>
              <a:rPr lang="en-US" altLang="zh-CN" dirty="0"/>
              <a:t>::</a:t>
            </a:r>
            <a:r>
              <a:rPr lang="en-US" altLang="zh-CN" dirty="0" smtClean="0"/>
              <a:t>thread</a:t>
            </a:r>
            <a:r>
              <a:rPr lang="zh-CN" altLang="en-US" dirty="0" smtClean="0"/>
              <a:t>多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个功</a:t>
            </a:r>
            <a:r>
              <a:rPr lang="zh-CN" altLang="en-US" dirty="0"/>
              <a:t>能</a:t>
            </a:r>
            <a:endParaRPr lang="en-US" altLang="zh-CN" dirty="0" smtClean="0"/>
          </a:p>
          <a:p>
            <a:pPr lvl="1"/>
            <a:r>
              <a:rPr lang="en-US" altLang="zh-CN" sz="2000" dirty="0" smtClean="0"/>
              <a:t>std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jthread</a:t>
            </a:r>
            <a:r>
              <a:rPr lang="zh-CN" altLang="en-US" sz="2000" dirty="0"/>
              <a:t>对象被</a:t>
            </a:r>
            <a:r>
              <a:rPr lang="en-US" altLang="zh-CN" sz="2000" dirty="0"/>
              <a:t>destruct</a:t>
            </a:r>
            <a:r>
              <a:rPr lang="zh-CN" altLang="en-US" sz="2000" dirty="0"/>
              <a:t>时，会自动调用</a:t>
            </a:r>
            <a:r>
              <a:rPr lang="en-US" altLang="zh-CN" sz="2000" dirty="0"/>
              <a:t>join</a:t>
            </a:r>
            <a:r>
              <a:rPr lang="zh-CN" altLang="en-US" sz="2000" dirty="0"/>
              <a:t>，等</a:t>
            </a:r>
            <a:r>
              <a:rPr lang="zh-CN" altLang="en-US" sz="2000" dirty="0" smtClean="0"/>
              <a:t>待线程结</a:t>
            </a:r>
            <a:r>
              <a:rPr lang="zh-CN" altLang="en-US" sz="2000" dirty="0"/>
              <a:t>束</a:t>
            </a:r>
            <a:r>
              <a:rPr lang="zh-CN" altLang="en-US" sz="2000" dirty="0" smtClean="0"/>
              <a:t>。</a:t>
            </a:r>
            <a:endParaRPr lang="zh-CN" altLang="en-US" sz="2000" dirty="0"/>
          </a:p>
          <a:p>
            <a:pPr lvl="1"/>
            <a:r>
              <a:rPr lang="zh-CN" altLang="en-US" sz="2000" dirty="0" smtClean="0"/>
              <a:t>支持外</a:t>
            </a:r>
            <a:r>
              <a:rPr lang="zh-CN" altLang="en-US" sz="2000" dirty="0"/>
              <a:t>部请求中止（通过</a:t>
            </a:r>
            <a:r>
              <a:rPr lang="en-US" altLang="zh-CN" sz="2000" dirty="0" err="1"/>
              <a:t>get_stop_source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get_stop_token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request_stop</a:t>
            </a:r>
            <a:r>
              <a:rPr lang="zh-CN" altLang="en-US" sz="2000" dirty="0"/>
              <a:t>）</a:t>
            </a:r>
          </a:p>
        </p:txBody>
      </p:sp>
      <p:pic>
        <p:nvPicPr>
          <p:cNvPr id="20484" name="Picture 4" descr="https://img-blog.csdnimg.cn/202106070908363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289"/>
            <a:ext cx="5722031" cy="248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965" y="4218317"/>
            <a:ext cx="7841035" cy="2639683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142724"/>
              </p:ext>
            </p:extLst>
          </p:nvPr>
        </p:nvGraphicFramePr>
        <p:xfrm>
          <a:off x="1141960" y="5431480"/>
          <a:ext cx="14065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8" name="Packager Shell Object" showAsIcon="1" r:id="rId5" imgW="1407240" imgH="480600" progId="Package">
                  <p:embed/>
                </p:oleObj>
              </mc:Choice>
              <mc:Fallback>
                <p:oleObj name="Packager Shell Object" showAsIcon="1" r:id="rId5" imgW="14072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1960" y="5431480"/>
                        <a:ext cx="140652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722031" y="3681691"/>
            <a:ext cx="6469969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7"/>
              </a:rPr>
              <a:t>https://</a:t>
            </a:r>
            <a:r>
              <a:rPr lang="zh-CN" altLang="en-US" dirty="0" smtClean="0">
                <a:hlinkClick r:id="rId7"/>
              </a:rPr>
              <a:t>en.cppreference.com/w/cpp/thread/jthread/request_stop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5722031" y="3312359"/>
            <a:ext cx="6469969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8"/>
              </a:rPr>
              <a:t>https://</a:t>
            </a:r>
            <a:r>
              <a:rPr lang="zh-CN" altLang="en-US" dirty="0" smtClean="0">
                <a:hlinkClick r:id="rId8"/>
              </a:rPr>
              <a:t>en.cppreference.com/w/cpp/thread/jthread/join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98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174" y="306761"/>
            <a:ext cx="10131147" cy="1123954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mutex</a:t>
            </a:r>
            <a:r>
              <a:rPr lang="zh-CN" altLang="en-US" dirty="0" smtClean="0"/>
              <a:t>互</a:t>
            </a:r>
            <a:r>
              <a:rPr lang="zh-CN" altLang="en-US" dirty="0"/>
              <a:t>斥量保护共享数据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339164" y="1804224"/>
            <a:ext cx="461466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std:: 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en-US" altLang="zh-CN" dirty="0" err="1"/>
              <a:t>mtx</a:t>
            </a:r>
            <a:r>
              <a:rPr lang="en-US" altLang="zh-CN" dirty="0"/>
              <a:t>;</a:t>
            </a:r>
          </a:p>
          <a:p>
            <a:r>
              <a:rPr lang="en-US" altLang="zh-CN" dirty="0" smtClean="0"/>
              <a:t>    //</a:t>
            </a:r>
            <a:r>
              <a:rPr lang="en-US" altLang="zh-CN" dirty="0"/>
              <a:t>std::</a:t>
            </a:r>
            <a:r>
              <a:rPr lang="en-US" altLang="zh-CN" dirty="0" err="1"/>
              <a:t>recursive_mutex</a:t>
            </a:r>
            <a:r>
              <a:rPr lang="en-US" altLang="zh-CN" dirty="0"/>
              <a:t> </a:t>
            </a:r>
            <a:r>
              <a:rPr lang="en-US" altLang="zh-CN" dirty="0" err="1"/>
              <a:t>mtx</a:t>
            </a:r>
            <a:r>
              <a:rPr lang="en-US" altLang="zh-CN" dirty="0"/>
              <a:t>; //</a:t>
            </a:r>
            <a:r>
              <a:rPr lang="zh-CN" altLang="en-US" dirty="0"/>
              <a:t>递归锁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do_stuff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  std::</a:t>
            </a:r>
            <a:r>
              <a:rPr lang="en-US" altLang="zh-CN" dirty="0" err="1"/>
              <a:t>lock_guard</a:t>
            </a:r>
            <a:r>
              <a:rPr lang="en-US" altLang="zh-CN" dirty="0"/>
              <a:t>&lt; std:: </a:t>
            </a:r>
            <a:r>
              <a:rPr lang="en-US" altLang="zh-CN" dirty="0" err="1"/>
              <a:t>mutex</a:t>
            </a:r>
            <a:r>
              <a:rPr lang="en-US" altLang="zh-CN" dirty="0"/>
              <a:t>&gt; lck1(</a:t>
            </a:r>
            <a:r>
              <a:rPr lang="en-US" altLang="zh-CN" dirty="0" err="1"/>
              <a:t>mtx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// std:: </a:t>
            </a:r>
            <a:r>
              <a:rPr lang="en-US" altLang="zh-CN" dirty="0" err="1"/>
              <a:t>unique_lock</a:t>
            </a:r>
            <a:r>
              <a:rPr lang="en-US" altLang="zh-CN" dirty="0"/>
              <a:t> &lt; std:: </a:t>
            </a:r>
            <a:r>
              <a:rPr lang="en-US" altLang="zh-CN" dirty="0" err="1"/>
              <a:t>mutex</a:t>
            </a:r>
            <a:r>
              <a:rPr lang="en-US" altLang="zh-CN" dirty="0"/>
              <a:t>&gt; lck1(</a:t>
            </a:r>
            <a:r>
              <a:rPr lang="en-US" altLang="zh-CN" dirty="0" err="1"/>
              <a:t>mtx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// ... </a:t>
            </a:r>
            <a:r>
              <a:rPr lang="zh-CN" altLang="en-US" dirty="0"/>
              <a:t>做一些事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 ...</a:t>
            </a:r>
            <a:r>
              <a:rPr lang="zh-CN" altLang="en-US" dirty="0"/>
              <a:t>也可能是</a:t>
            </a:r>
            <a:r>
              <a:rPr lang="en-US" altLang="zh-CN" dirty="0"/>
              <a:t>(</a:t>
            </a:r>
            <a:r>
              <a:rPr lang="zh-CN" altLang="en-US" dirty="0"/>
              <a:t>抛出异常</a:t>
            </a:r>
            <a:r>
              <a:rPr lang="en-US" altLang="zh-CN" dirty="0"/>
              <a:t>,return)</a:t>
            </a:r>
          </a:p>
          <a:p>
            <a:r>
              <a:rPr lang="en-US" altLang="zh-CN" dirty="0"/>
              <a:t>}</a:t>
            </a:r>
            <a:endParaRPr lang="en-US" altLang="zh-CN" dirty="0" smtClean="0"/>
          </a:p>
        </p:txBody>
      </p:sp>
      <p:sp>
        <p:nvSpPr>
          <p:cNvPr id="5" name="Rectangle 4"/>
          <p:cNvSpPr/>
          <p:nvPr/>
        </p:nvSpPr>
        <p:spPr>
          <a:xfrm>
            <a:off x="1914514" y="950498"/>
            <a:ext cx="9143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mutex</a:t>
            </a:r>
            <a:r>
              <a:rPr lang="en-US" altLang="zh-CN" dirty="0" smtClean="0">
                <a:solidFill>
                  <a:srgbClr val="FFFF00"/>
                </a:solidFill>
              </a:rPr>
              <a:t>/</a:t>
            </a:r>
            <a:r>
              <a:rPr lang="zh-CN" altLang="en-US" dirty="0" smtClean="0">
                <a:solidFill>
                  <a:srgbClr val="FFFF00"/>
                </a:solidFill>
              </a:rPr>
              <a:t>是</a:t>
            </a:r>
            <a:r>
              <a:rPr lang="zh-CN" altLang="en-US" dirty="0">
                <a:solidFill>
                  <a:srgbClr val="FFFF00"/>
                </a:solidFill>
              </a:rPr>
              <a:t>一个可以在线程之间共享的对</a:t>
            </a:r>
            <a:r>
              <a:rPr lang="zh-CN" altLang="en-US" dirty="0" smtClean="0">
                <a:solidFill>
                  <a:srgbClr val="FFFF00"/>
                </a:solidFill>
              </a:rPr>
              <a:t>象</a:t>
            </a:r>
            <a:r>
              <a:rPr lang="en-US" altLang="zh-CN" dirty="0" smtClean="0">
                <a:solidFill>
                  <a:srgbClr val="FFFF00"/>
                </a:solidFill>
              </a:rPr>
              <a:t>,</a:t>
            </a:r>
          </a:p>
          <a:p>
            <a:r>
              <a:rPr lang="en-US" altLang="zh-CN" dirty="0" err="1" smtClean="0">
                <a:solidFill>
                  <a:srgbClr val="FFFF00"/>
                </a:solidFill>
              </a:rPr>
              <a:t>lock_guard</a:t>
            </a:r>
            <a:r>
              <a:rPr lang="en-US" altLang="zh-CN" dirty="0" smtClean="0">
                <a:solidFill>
                  <a:srgbClr val="FFFF00"/>
                </a:solidFill>
              </a:rPr>
              <a:t>/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unique_lock</a:t>
            </a:r>
            <a:r>
              <a:rPr lang="zh-CN" altLang="en-US" dirty="0" smtClean="0">
                <a:solidFill>
                  <a:srgbClr val="FFFF00"/>
                </a:solidFill>
              </a:rPr>
              <a:t>自身不是线程安全的对象</a:t>
            </a:r>
            <a:r>
              <a:rPr lang="en-US" altLang="zh-CN" dirty="0" smtClean="0">
                <a:solidFill>
                  <a:srgbClr val="FFFF00"/>
                </a:solidFill>
              </a:rPr>
              <a:t>,</a:t>
            </a:r>
            <a:r>
              <a:rPr lang="zh-CN" altLang="en-US" dirty="0">
                <a:solidFill>
                  <a:srgbClr val="FFFF00"/>
                </a:solidFill>
              </a:rPr>
              <a:t>不</a:t>
            </a:r>
            <a:r>
              <a:rPr lang="zh-CN" altLang="en-US" dirty="0" smtClean="0">
                <a:solidFill>
                  <a:srgbClr val="FFFF00"/>
                </a:solidFill>
              </a:rPr>
              <a:t>该被共享</a:t>
            </a:r>
            <a:r>
              <a:rPr lang="en-US" altLang="zh-CN" dirty="0" smtClean="0">
                <a:solidFill>
                  <a:srgbClr val="FFFF00"/>
                </a:solidFill>
              </a:rPr>
              <a:t>,</a:t>
            </a:r>
            <a:r>
              <a:rPr lang="zh-CN" altLang="en-US" dirty="0" smtClean="0">
                <a:solidFill>
                  <a:srgbClr val="FFFF00"/>
                </a:solidFill>
              </a:rPr>
              <a:t>通常应该是栈</a:t>
            </a:r>
            <a:r>
              <a:rPr lang="zh-CN" altLang="en-US" dirty="0">
                <a:solidFill>
                  <a:srgbClr val="FFFF00"/>
                </a:solidFill>
              </a:rPr>
              <a:t>上的本地对</a:t>
            </a:r>
            <a:r>
              <a:rPr lang="zh-CN" altLang="en-US" dirty="0" smtClean="0">
                <a:solidFill>
                  <a:srgbClr val="FFFF00"/>
                </a:solidFill>
              </a:rPr>
              <a:t>象</a:t>
            </a:r>
            <a:r>
              <a:rPr lang="en-US" altLang="zh-CN" dirty="0" smtClean="0">
                <a:solidFill>
                  <a:srgbClr val="FFFF00"/>
                </a:solidFill>
              </a:rPr>
              <a:t>.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51" y="1783584"/>
            <a:ext cx="5369978" cy="2170753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043407"/>
              </p:ext>
            </p:extLst>
          </p:nvPr>
        </p:nvGraphicFramePr>
        <p:xfrm>
          <a:off x="8192469" y="5697156"/>
          <a:ext cx="9080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" name="Packager Shell Object" showAsIcon="1" r:id="rId4" imgW="908280" imgH="480600" progId="Package">
                  <p:embed/>
                </p:oleObj>
              </mc:Choice>
              <mc:Fallback>
                <p:oleObj name="Packager Shell Object" showAsIcon="1" r:id="rId4" imgW="90828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92469" y="5697156"/>
                        <a:ext cx="908050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886" y="4187511"/>
            <a:ext cx="6015764" cy="22070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1740" y="1905501"/>
            <a:ext cx="4452424" cy="20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269" y="180875"/>
            <a:ext cx="9253852" cy="1123954"/>
          </a:xfrm>
        </p:spPr>
        <p:txBody>
          <a:bodyPr/>
          <a:lstStyle/>
          <a:p>
            <a:r>
              <a:rPr lang="zh-CN" altLang="en-US" dirty="0"/>
              <a:t>递归</a:t>
            </a:r>
            <a:r>
              <a:rPr lang="en-US" altLang="zh-CN" dirty="0" err="1"/>
              <a:t>mutex</a:t>
            </a:r>
            <a:r>
              <a:rPr lang="en-US" altLang="zh-CN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recursive_mutex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3244" y="6465051"/>
            <a:ext cx="8097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github.com/switchbrew/libnx/blob/master/nx/source/kernel/mutex.c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886693"/>
              </p:ext>
            </p:extLst>
          </p:nvPr>
        </p:nvGraphicFramePr>
        <p:xfrm>
          <a:off x="1366838" y="5300663"/>
          <a:ext cx="15668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9" name="Packager Shell Object" showAsIcon="1" r:id="rId4" imgW="1567440" imgH="480600" progId="Package">
                  <p:embed/>
                </p:oleObj>
              </mc:Choice>
              <mc:Fallback>
                <p:oleObj name="Packager Shell Object" showAsIcon="1" r:id="rId4" imgW="15674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6838" y="5300663"/>
                        <a:ext cx="1566862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83244" y="6165307"/>
            <a:ext cx="8997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</a:t>
            </a:r>
            <a:r>
              <a:rPr lang="zh-CN" altLang="en-US" dirty="0" smtClean="0">
                <a:hlinkClick r:id="rId6"/>
              </a:rPr>
              <a:t>stackoverflow.com/questions/2415082/when-to-use-recursive-mutex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10" y="1463382"/>
            <a:ext cx="7507858" cy="5001669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191491"/>
              </p:ext>
            </p:extLst>
          </p:nvPr>
        </p:nvGraphicFramePr>
        <p:xfrm>
          <a:off x="9130252" y="3964216"/>
          <a:ext cx="15668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10" name="Packager Shell Object" showAsIcon="1" r:id="rId8" imgW="1567440" imgH="480600" progId="Package">
                  <p:embed/>
                </p:oleObj>
              </mc:Choice>
              <mc:Fallback>
                <p:oleObj name="Packager Shell Object" showAsIcon="1" r:id="rId8" imgW="15674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30252" y="3964216"/>
                        <a:ext cx="1566862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9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385" y="96357"/>
            <a:ext cx="10530510" cy="1291593"/>
          </a:xfrm>
        </p:spPr>
        <p:txBody>
          <a:bodyPr/>
          <a:lstStyle/>
          <a:p>
            <a:r>
              <a:rPr lang="en-US" altLang="zh-CN" dirty="0" err="1" smtClean="0"/>
              <a:t>recursive_mutex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0" y="1865313"/>
            <a:ext cx="7986713" cy="39449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68104" y="6214324"/>
            <a:ext cx="8097329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github.com/switchbrew/libnx/blob/master/nx/source/kernel/mutex.c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174693"/>
              </p:ext>
            </p:extLst>
          </p:nvPr>
        </p:nvGraphicFramePr>
        <p:xfrm>
          <a:off x="331478" y="6095077"/>
          <a:ext cx="14874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0" name="Packager Shell Object" showAsIcon="1" r:id="rId5" imgW="1487520" imgH="480600" progId="Package">
                  <p:embed/>
                </p:oleObj>
              </mc:Choice>
              <mc:Fallback>
                <p:oleObj name="Packager Shell Object" showAsIcon="1" r:id="rId5" imgW="148752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478" y="6095077"/>
                        <a:ext cx="1487488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131" y="1127446"/>
            <a:ext cx="5272542" cy="21494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681" y="4126011"/>
            <a:ext cx="4556319" cy="20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 smtClean="0"/>
              <a:t>std:: </a:t>
            </a:r>
            <a:r>
              <a:rPr lang="en-US" altLang="zh-CN" dirty="0" err="1" smtClean="0"/>
              <a:t>shared_mutex</a:t>
            </a:r>
            <a:r>
              <a:rPr lang="en-US" altLang="zh-CN" dirty="0" smtClean="0"/>
              <a:t>  C++17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7754"/>
              </p:ext>
            </p:extLst>
          </p:nvPr>
        </p:nvGraphicFramePr>
        <p:xfrm>
          <a:off x="266049" y="5547928"/>
          <a:ext cx="13541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7" name="Packager Shell Object" showAsIcon="1" r:id="rId3" imgW="1353600" imgH="480600" progId="Package">
                  <p:embed/>
                </p:oleObj>
              </mc:Choice>
              <mc:Fallback>
                <p:oleObj name="Packager Shell Object" showAsIcon="1" r:id="rId3" imgW="13536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49" y="5547928"/>
                        <a:ext cx="1354138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053933" y="1401930"/>
            <a:ext cx="10495613" cy="3970318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9000"/>
                  <a:tint val="81000"/>
                  <a:alpha val="69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shared_mutex</a:t>
            </a:r>
            <a:r>
              <a:rPr lang="en-US" altLang="zh-CN" sz="2800" dirty="0">
                <a:solidFill>
                  <a:schemeClr val="bg1"/>
                </a:solidFill>
              </a:rPr>
              <a:t> has two levels of access: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i="1" dirty="0">
                <a:solidFill>
                  <a:srgbClr val="FF0000"/>
                </a:solidFill>
              </a:rPr>
              <a:t>shared</a:t>
            </a:r>
            <a:r>
              <a:rPr lang="en-US" altLang="zh-CN" sz="2800" dirty="0">
                <a:solidFill>
                  <a:schemeClr val="bg1"/>
                </a:solidFill>
              </a:rPr>
              <a:t> - several threads can share ownership of the same </a:t>
            </a:r>
            <a:r>
              <a:rPr lang="en-US" altLang="zh-CN" sz="2800" dirty="0" err="1">
                <a:solidFill>
                  <a:schemeClr val="bg1"/>
                </a:solidFill>
              </a:rPr>
              <a:t>mutex</a:t>
            </a:r>
            <a:r>
              <a:rPr lang="en-US" altLang="zh-CN" sz="28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i="1" dirty="0">
                <a:solidFill>
                  <a:srgbClr val="FF0000"/>
                </a:solidFill>
              </a:rPr>
              <a:t>exclusive</a:t>
            </a:r>
            <a:r>
              <a:rPr lang="en-US" altLang="zh-CN" sz="2800" dirty="0">
                <a:solidFill>
                  <a:schemeClr val="bg1"/>
                </a:solidFill>
              </a:rPr>
              <a:t> - only one thread can own the </a:t>
            </a:r>
            <a:r>
              <a:rPr lang="en-US" altLang="zh-CN" sz="2800" dirty="0" err="1">
                <a:solidFill>
                  <a:schemeClr val="bg1"/>
                </a:solidFill>
              </a:rPr>
              <a:t>mutex</a:t>
            </a:r>
            <a:r>
              <a:rPr lang="en-US" altLang="zh-CN" sz="28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If one thread has acquired the </a:t>
            </a:r>
            <a:r>
              <a:rPr lang="en-US" altLang="zh-CN" sz="2800" i="1" dirty="0">
                <a:solidFill>
                  <a:srgbClr val="FF0000"/>
                </a:solidFill>
              </a:rPr>
              <a:t>exclusive</a:t>
            </a:r>
            <a:r>
              <a:rPr lang="en-US" altLang="zh-CN" sz="2800" dirty="0">
                <a:solidFill>
                  <a:srgbClr val="FF0000"/>
                </a:solidFill>
              </a:rPr>
              <a:t> lock </a:t>
            </a:r>
            <a:r>
              <a:rPr lang="en-US" altLang="zh-CN" sz="2800" dirty="0">
                <a:solidFill>
                  <a:schemeClr val="bg1"/>
                </a:solidFill>
              </a:rPr>
              <a:t>(through </a:t>
            </a:r>
            <a:r>
              <a:rPr lang="en-US" altLang="zh-CN" sz="2800" dirty="0">
                <a:solidFill>
                  <a:schemeClr val="bg1"/>
                </a:solidFill>
                <a:hlinkClick r:id="rId5" tooltip="cpp/thread/shared mutex/lock"/>
              </a:rPr>
              <a:t>lock</a:t>
            </a:r>
            <a:r>
              <a:rPr lang="en-US" altLang="zh-CN" sz="2800" dirty="0">
                <a:solidFill>
                  <a:schemeClr val="bg1"/>
                </a:solidFill>
              </a:rPr>
              <a:t>, </a:t>
            </a:r>
            <a:r>
              <a:rPr lang="en-US" altLang="zh-CN" sz="2800" dirty="0" err="1">
                <a:solidFill>
                  <a:schemeClr val="bg1"/>
                </a:solidFill>
                <a:hlinkClick r:id="rId6" tooltip="cpp/thread/shared mutex/try lock"/>
              </a:rPr>
              <a:t>try_lock</a:t>
            </a:r>
            <a:r>
              <a:rPr lang="en-US" altLang="zh-CN" sz="2800" dirty="0" smtClean="0">
                <a:solidFill>
                  <a:schemeClr val="bg1"/>
                </a:solidFill>
              </a:rPr>
              <a:t>), 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</a:rPr>
              <a:t>no </a:t>
            </a:r>
            <a:r>
              <a:rPr lang="en-US" altLang="zh-CN" sz="2800" dirty="0">
                <a:solidFill>
                  <a:srgbClr val="FF0000"/>
                </a:solidFill>
              </a:rPr>
              <a:t>other threads </a:t>
            </a:r>
            <a:r>
              <a:rPr lang="en-US" altLang="zh-CN" sz="2800" dirty="0">
                <a:solidFill>
                  <a:schemeClr val="bg1"/>
                </a:solidFill>
              </a:rPr>
              <a:t>can acquire the lock (including the </a:t>
            </a:r>
            <a:r>
              <a:rPr lang="en-US" altLang="zh-CN" sz="2800" i="1" dirty="0">
                <a:solidFill>
                  <a:schemeClr val="bg1"/>
                </a:solidFill>
              </a:rPr>
              <a:t>shared</a:t>
            </a:r>
            <a:r>
              <a:rPr lang="en-US" altLang="zh-CN" sz="2800" dirty="0" smtClean="0">
                <a:solidFill>
                  <a:schemeClr val="bg1"/>
                </a:solidFill>
              </a:rPr>
              <a:t>).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If one thread has acquired the</a:t>
            </a:r>
            <a:r>
              <a:rPr lang="en-US" altLang="zh-CN" sz="2800" dirty="0">
                <a:solidFill>
                  <a:srgbClr val="FF0000"/>
                </a:solidFill>
              </a:rPr>
              <a:t> </a:t>
            </a:r>
            <a:r>
              <a:rPr lang="en-US" altLang="zh-CN" sz="2800" i="1" dirty="0">
                <a:solidFill>
                  <a:srgbClr val="FF0000"/>
                </a:solidFill>
              </a:rPr>
              <a:t>shared</a:t>
            </a:r>
            <a:r>
              <a:rPr lang="en-US" altLang="zh-CN" sz="2800" dirty="0">
                <a:solidFill>
                  <a:srgbClr val="FF0000"/>
                </a:solidFill>
              </a:rPr>
              <a:t> lock </a:t>
            </a:r>
            <a:r>
              <a:rPr lang="en-US" altLang="zh-CN" sz="2800" dirty="0">
                <a:solidFill>
                  <a:schemeClr val="bg1"/>
                </a:solidFill>
              </a:rPr>
              <a:t>(through </a:t>
            </a:r>
            <a:r>
              <a:rPr lang="en-US" altLang="zh-CN" sz="2800" dirty="0" err="1">
                <a:solidFill>
                  <a:schemeClr val="bg1"/>
                </a:solidFill>
                <a:hlinkClick r:id="rId7" tooltip="cpp/thread/shared mutex/lock shared"/>
              </a:rPr>
              <a:t>lock_shared</a:t>
            </a:r>
            <a:r>
              <a:rPr lang="en-US" altLang="zh-CN" sz="2800" dirty="0">
                <a:solidFill>
                  <a:schemeClr val="bg1"/>
                </a:solidFill>
              </a:rPr>
              <a:t>, </a:t>
            </a:r>
            <a:r>
              <a:rPr lang="en-US" altLang="zh-CN" sz="2800" dirty="0" err="1">
                <a:solidFill>
                  <a:schemeClr val="bg1"/>
                </a:solidFill>
                <a:hlinkClick r:id="rId8" tooltip="cpp/thread/shared mutex/try lock shared"/>
              </a:rPr>
              <a:t>try_lock_shared</a:t>
            </a:r>
            <a:r>
              <a:rPr lang="en-US" altLang="zh-CN" sz="2800" dirty="0">
                <a:solidFill>
                  <a:schemeClr val="bg1"/>
                </a:solidFill>
              </a:rPr>
              <a:t>), 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</a:rPr>
              <a:t>no </a:t>
            </a:r>
            <a:r>
              <a:rPr lang="en-US" altLang="zh-CN" sz="2800" dirty="0">
                <a:solidFill>
                  <a:srgbClr val="FF0000"/>
                </a:solidFill>
              </a:rPr>
              <a:t>other thread </a:t>
            </a:r>
            <a:r>
              <a:rPr lang="en-US" altLang="zh-CN" sz="2800" dirty="0">
                <a:solidFill>
                  <a:schemeClr val="bg1"/>
                </a:solidFill>
              </a:rPr>
              <a:t>can acquire the </a:t>
            </a:r>
            <a:r>
              <a:rPr lang="en-US" altLang="zh-CN" sz="2800" i="1" dirty="0">
                <a:solidFill>
                  <a:srgbClr val="FF0000"/>
                </a:solidFill>
              </a:rPr>
              <a:t>exclusive</a:t>
            </a:r>
            <a:r>
              <a:rPr lang="en-US" altLang="zh-CN" sz="2800" dirty="0">
                <a:solidFill>
                  <a:srgbClr val="FF0000"/>
                </a:solidFill>
              </a:rPr>
              <a:t> lock</a:t>
            </a:r>
            <a:r>
              <a:rPr lang="en-US" altLang="zh-CN" sz="2800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altLang="zh-CN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but </a:t>
            </a:r>
            <a:r>
              <a:rPr lang="en-US" altLang="zh-CN" sz="2800" dirty="0">
                <a:solidFill>
                  <a:srgbClr val="FF0000"/>
                </a:solidFill>
              </a:rPr>
              <a:t>can </a:t>
            </a:r>
            <a:r>
              <a:rPr lang="en-US" altLang="zh-CN" sz="2800" dirty="0">
                <a:solidFill>
                  <a:schemeClr val="bg1"/>
                </a:solidFill>
              </a:rPr>
              <a:t>acquire the </a:t>
            </a:r>
            <a:r>
              <a:rPr lang="en-US" altLang="zh-CN" sz="2800" i="1" dirty="0">
                <a:solidFill>
                  <a:srgbClr val="FF0000"/>
                </a:solidFill>
              </a:rPr>
              <a:t>shared</a:t>
            </a:r>
            <a:r>
              <a:rPr lang="en-US" altLang="zh-CN" sz="2800" dirty="0">
                <a:solidFill>
                  <a:srgbClr val="FF0000"/>
                </a:solidFill>
              </a:rPr>
              <a:t> lock</a:t>
            </a:r>
            <a:r>
              <a:rPr lang="en-US" altLang="zh-CN" sz="2800" dirty="0" smtClean="0">
                <a:solidFill>
                  <a:schemeClr val="bg1"/>
                </a:solidFill>
              </a:rPr>
              <a:t>.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4000" y="6028941"/>
            <a:ext cx="5954900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en-US" dirty="0">
                <a:hlinkClick r:id="rId9"/>
              </a:rPr>
              <a:t>https://</a:t>
            </a:r>
            <a:r>
              <a:rPr lang="zh-CN" altLang="en-US" dirty="0" smtClean="0">
                <a:hlinkClick r:id="rId9"/>
              </a:rPr>
              <a:t>en.cppreference.com/w/cpp/thread/shared_mutex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4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避免使用多个</a:t>
            </a:r>
            <a:r>
              <a:rPr lang="en-US" altLang="zh-CN" dirty="0" err="1" smtClean="0"/>
              <a:t>mutex</a:t>
            </a:r>
            <a:r>
              <a:rPr lang="zh-CN" altLang="en-US" dirty="0" smtClean="0"/>
              <a:t>时导致的</a:t>
            </a:r>
            <a:r>
              <a:rPr lang="en-US" altLang="zh-CN" dirty="0" smtClean="0"/>
              <a:t>Dead Lock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/>
              <a:t>第</a:t>
            </a:r>
            <a:r>
              <a:rPr lang="zh-CN" altLang="en-US" sz="2400" dirty="0"/>
              <a:t>一个建议是，</a:t>
            </a:r>
            <a:r>
              <a:rPr lang="zh-CN" altLang="en-US" sz="2400" dirty="0">
                <a:solidFill>
                  <a:srgbClr val="FFFF00"/>
                </a:solidFill>
              </a:rPr>
              <a:t>一个线</a:t>
            </a:r>
            <a:r>
              <a:rPr lang="zh-CN" altLang="en-US" sz="2400" dirty="0" smtClean="0">
                <a:solidFill>
                  <a:srgbClr val="FFFF00"/>
                </a:solidFill>
              </a:rPr>
              <a:t>程已</a:t>
            </a:r>
            <a:r>
              <a:rPr lang="zh-CN" altLang="en-US" sz="2400" dirty="0">
                <a:solidFill>
                  <a:srgbClr val="FFFF00"/>
                </a:solidFill>
              </a:rPr>
              <a:t>经获取一个锁时就不要获取第二</a:t>
            </a:r>
            <a:r>
              <a:rPr lang="zh-CN" altLang="en-US" sz="2400" dirty="0" smtClean="0">
                <a:solidFill>
                  <a:srgbClr val="FFFF00"/>
                </a:solidFill>
              </a:rPr>
              <a:t>个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如</a:t>
            </a:r>
            <a:r>
              <a:rPr lang="zh-CN" altLang="en-US" sz="2000" dirty="0"/>
              <a:t>果每个线程只有一个锁，锁上就不会产生死锁（但除了互斥锁，其他方面也可能造成死锁，比如即使无锁，线程间相互等待也可能造成死锁</a:t>
            </a:r>
            <a:r>
              <a:rPr lang="zh-CN" altLang="en-US" sz="2000" dirty="0" smtClean="0"/>
              <a:t>）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400" dirty="0" smtClean="0"/>
              <a:t>第</a:t>
            </a:r>
            <a:r>
              <a:rPr lang="zh-CN" altLang="en-US" sz="2400" dirty="0"/>
              <a:t>二个建议是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FF00"/>
                </a:solidFill>
              </a:rPr>
              <a:t>持</a:t>
            </a:r>
            <a:r>
              <a:rPr lang="zh-CN" altLang="en-US" sz="2400" dirty="0">
                <a:solidFill>
                  <a:srgbClr val="FFFF00"/>
                </a:solidFill>
              </a:rPr>
              <a:t>有锁时避免调用用户提供的代</a:t>
            </a:r>
            <a:r>
              <a:rPr lang="zh-CN" altLang="en-US" sz="2400" dirty="0" smtClean="0">
                <a:solidFill>
                  <a:srgbClr val="FFFF00"/>
                </a:solidFill>
              </a:rPr>
              <a:t>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r>
              <a:rPr lang="zh-CN" altLang="en-US" sz="2000" dirty="0" smtClean="0"/>
              <a:t>用</a:t>
            </a:r>
            <a:r>
              <a:rPr lang="zh-CN" altLang="en-US" sz="2000" dirty="0"/>
              <a:t>户提供的代码可能做任何时，包括获取锁，如果持有锁时调用用户代码获取锁，就会违反第一个建议，并造成死锁</a:t>
            </a:r>
            <a:r>
              <a:rPr lang="zh-CN" altLang="en-US" sz="2000" dirty="0" smtClean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400" dirty="0" smtClean="0"/>
              <a:t>第</a:t>
            </a:r>
            <a:r>
              <a:rPr lang="zh-CN" altLang="en-US" sz="2400" dirty="0"/>
              <a:t>三个建议是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FF00"/>
                </a:solidFill>
              </a:rPr>
              <a:t>按</a:t>
            </a:r>
            <a:r>
              <a:rPr lang="zh-CN" altLang="en-US" sz="2400" dirty="0">
                <a:solidFill>
                  <a:srgbClr val="FFFF00"/>
                </a:solidFill>
              </a:rPr>
              <a:t>固定顺序获取</a:t>
            </a:r>
            <a:r>
              <a:rPr lang="zh-CN" altLang="en-US" sz="2400" dirty="0" smtClean="0">
                <a:solidFill>
                  <a:srgbClr val="FFFF00"/>
                </a:solidFill>
              </a:rPr>
              <a:t>锁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000" dirty="0" smtClean="0"/>
              <a:t>如</a:t>
            </a:r>
            <a:r>
              <a:rPr lang="zh-CN" altLang="en-US" sz="2000" dirty="0"/>
              <a:t>果必须获取多个锁且不能</a:t>
            </a:r>
            <a:r>
              <a:rPr lang="zh-CN" altLang="en-US" sz="2000" dirty="0" smtClean="0"/>
              <a:t>用</a:t>
            </a:r>
            <a:r>
              <a:rPr lang="en-US" altLang="zh-CN" sz="2000" dirty="0" smtClean="0"/>
              <a:t>std</a:t>
            </a:r>
            <a:r>
              <a:rPr lang="en-US" altLang="zh-CN" sz="2000" dirty="0"/>
              <a:t>::</a:t>
            </a:r>
            <a:r>
              <a:rPr lang="en-US" altLang="zh-CN" sz="2000" dirty="0" smtClean="0"/>
              <a:t>lock</a:t>
            </a:r>
            <a:r>
              <a:rPr lang="zh-CN" altLang="en-US" sz="2000" dirty="0" smtClean="0"/>
              <a:t>同</a:t>
            </a:r>
            <a:r>
              <a:rPr lang="zh-CN" altLang="en-US" sz="2000" dirty="0"/>
              <a:t>时获取，最好在每个线程上用固定顺序获取</a:t>
            </a:r>
            <a:r>
              <a:rPr lang="zh-CN" altLang="en-US" sz="2000" dirty="0" smtClean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400" dirty="0"/>
              <a:t>第四个建议是，</a:t>
            </a:r>
            <a:r>
              <a:rPr lang="zh-CN" altLang="en-US" sz="2400" dirty="0">
                <a:solidFill>
                  <a:srgbClr val="FFFF00"/>
                </a:solidFill>
              </a:rPr>
              <a:t>使用层次锁</a:t>
            </a:r>
            <a:endParaRPr lang="en-US" altLang="zh-CN" sz="2400" dirty="0">
              <a:solidFill>
                <a:srgbClr val="FFFF00"/>
              </a:solidFill>
            </a:endParaRPr>
          </a:p>
          <a:p>
            <a:pPr marL="457200" lvl="1" indent="0">
              <a:buNone/>
            </a:pPr>
            <a:r>
              <a:rPr lang="zh-CN" altLang="en-US" sz="2000" dirty="0"/>
              <a:t>如果一个锁被低层持有，就不允许再上锁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400" dirty="0" smtClean="0"/>
              <a:t>最好的建议是，使用</a:t>
            </a:r>
            <a:r>
              <a:rPr lang="en-US" altLang="zh-CN" sz="2400" dirty="0" smtClean="0">
                <a:solidFill>
                  <a:srgbClr val="FFFF00"/>
                </a:solidFill>
              </a:rPr>
              <a:t>lock </a:t>
            </a:r>
            <a:r>
              <a:rPr lang="en-US" altLang="zh-CN" sz="2400" dirty="0" smtClean="0"/>
              <a:t>C++11 </a:t>
            </a:r>
            <a:r>
              <a:rPr lang="en-US" altLang="zh-CN" sz="2400" dirty="0" smtClean="0">
                <a:solidFill>
                  <a:srgbClr val="00B0F0"/>
                </a:solidFill>
              </a:rPr>
              <a:t>/</a:t>
            </a:r>
            <a:r>
              <a:rPr lang="en-US" altLang="zh-CN" sz="2400" dirty="0" err="1" smtClean="0">
                <a:solidFill>
                  <a:srgbClr val="FFFF00"/>
                </a:solidFill>
              </a:rPr>
              <a:t>scoped_lock</a:t>
            </a:r>
            <a:r>
              <a:rPr lang="en-US" altLang="zh-CN" sz="2400" dirty="0" smtClean="0">
                <a:solidFill>
                  <a:srgbClr val="00B0F0"/>
                </a:solidFill>
              </a:rPr>
              <a:t>()  </a:t>
            </a:r>
            <a:r>
              <a:rPr lang="en-US" altLang="zh-CN" sz="2400" dirty="0" smtClean="0"/>
              <a:t>C++17</a:t>
            </a:r>
            <a:r>
              <a:rPr lang="zh-CN" altLang="en-US" sz="2400" dirty="0" smtClean="0"/>
              <a:t>上锁</a:t>
            </a: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501390"/>
              </p:ext>
            </p:extLst>
          </p:nvPr>
        </p:nvGraphicFramePr>
        <p:xfrm>
          <a:off x="1190177" y="6138533"/>
          <a:ext cx="13811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09" name="Packager Shell Object" showAsIcon="1" r:id="rId3" imgW="1380600" imgH="480600" progId="Package">
                  <p:embed/>
                </p:oleObj>
              </mc:Choice>
              <mc:Fallback>
                <p:oleObj name="Packager Shell Object" showAsIcon="1" r:id="rId3" imgW="13806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177" y="6138533"/>
                        <a:ext cx="138112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0">
                            <a:schemeClr val="accent5">
                              <a:lumMod val="105000"/>
                              <a:satMod val="109000"/>
                              <a:tint val="81000"/>
                              <a:alpha val="69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53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7830" y="-45223"/>
            <a:ext cx="7438321" cy="1325563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FFFF00"/>
                </a:solidFill>
              </a:rPr>
              <a:t>Condition </a:t>
            </a:r>
            <a:r>
              <a:rPr lang="en-US" altLang="zh-CN" sz="5400" dirty="0" smtClean="0">
                <a:solidFill>
                  <a:srgbClr val="FFFF00"/>
                </a:solidFill>
              </a:rPr>
              <a:t>Variable</a:t>
            </a:r>
            <a:endParaRPr lang="zh-CN" altLang="en-US" sz="5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663058" y="2434233"/>
            <a:ext cx="9892148" cy="3559001"/>
          </a:xfrm>
        </p:spPr>
        <p:txBody>
          <a:bodyPr>
            <a:normAutofit/>
          </a:bodyPr>
          <a:lstStyle/>
          <a:p>
            <a:r>
              <a:rPr lang="en-US" altLang="zh-CN" sz="3200" dirty="0" err="1"/>
              <a:t>condition_variable</a:t>
            </a:r>
            <a:r>
              <a:rPr lang="zh-CN" altLang="en-US" sz="3200" dirty="0"/>
              <a:t>成员函数：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condition_variable</a:t>
            </a:r>
            <a:r>
              <a:rPr lang="zh-CN" altLang="en-US" sz="3200" dirty="0"/>
              <a:t>： 不可拷贝不可赋值；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notify_one</a:t>
            </a:r>
            <a:r>
              <a:rPr lang="en-US" altLang="zh-CN" sz="3200" dirty="0"/>
              <a:t>()</a:t>
            </a:r>
            <a:r>
              <a:rPr lang="zh-CN" altLang="en-US" sz="3200" dirty="0"/>
              <a:t>：唤醒一个等待的线程；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notify_all</a:t>
            </a:r>
            <a:r>
              <a:rPr lang="en-US" altLang="zh-CN" sz="3200" dirty="0"/>
              <a:t>()</a:t>
            </a:r>
            <a:r>
              <a:rPr lang="zh-CN" altLang="en-US" sz="3200" dirty="0"/>
              <a:t>：唤醒所有等待的线程；</a:t>
            </a:r>
            <a:endParaRPr lang="en-US" altLang="zh-CN" sz="3200" dirty="0"/>
          </a:p>
          <a:p>
            <a:pPr lvl="1"/>
            <a:r>
              <a:rPr lang="en-US" altLang="zh-CN" sz="3200" dirty="0"/>
              <a:t>wait()</a:t>
            </a:r>
            <a:r>
              <a:rPr lang="zh-CN" altLang="en-US" sz="3200" dirty="0"/>
              <a:t>：阻塞等待直到被唤醒；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wait_for</a:t>
            </a:r>
            <a:r>
              <a:rPr lang="en-US" altLang="zh-CN" sz="3200" dirty="0"/>
              <a:t>()</a:t>
            </a:r>
            <a:r>
              <a:rPr lang="zh-CN" altLang="en-US" sz="3200" dirty="0"/>
              <a:t>：阻塞等待被唤醒，或者超时；</a:t>
            </a:r>
            <a:endParaRPr lang="en-US" altLang="zh-CN" sz="3200" dirty="0"/>
          </a:p>
          <a:p>
            <a:pPr lvl="1"/>
            <a:r>
              <a:rPr lang="en-US" altLang="zh-CN" sz="3200" dirty="0" err="1"/>
              <a:t>wait_until</a:t>
            </a:r>
            <a:r>
              <a:rPr lang="en-US" altLang="zh-CN" sz="3200" dirty="0"/>
              <a:t>()</a:t>
            </a:r>
            <a:r>
              <a:rPr lang="zh-CN" altLang="en-US" sz="3200" dirty="0"/>
              <a:t>：阻塞等待被唤醒，或者到某个时间点</a:t>
            </a:r>
            <a:r>
              <a:rPr lang="zh-CN" altLang="en-US" sz="3200" dirty="0" smtClean="0"/>
              <a:t>。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950342" y="3000159"/>
            <a:ext cx="755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99783" y="1325761"/>
            <a:ext cx="10818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</a:rPr>
              <a:t>       能</a:t>
            </a:r>
            <a:r>
              <a:rPr lang="zh-CN" altLang="en-US" sz="2000" dirty="0">
                <a:solidFill>
                  <a:srgbClr val="FFFF00"/>
                </a:solidFill>
              </a:rPr>
              <a:t>同时</a:t>
            </a:r>
            <a:r>
              <a:rPr lang="zh-CN" altLang="en-US" sz="2000" dirty="0" smtClean="0">
                <a:solidFill>
                  <a:srgbClr val="FFFF00"/>
                </a:solidFill>
              </a:rPr>
              <a:t>阻</a:t>
            </a:r>
            <a:r>
              <a:rPr lang="zh-CN" altLang="en-US" sz="2000" dirty="0">
                <a:solidFill>
                  <a:srgbClr val="FFFF00"/>
                </a:solidFill>
              </a:rPr>
              <a:t>塞一</a:t>
            </a:r>
            <a:r>
              <a:rPr lang="zh-CN" altLang="en-US" sz="2000" dirty="0" smtClean="0">
                <a:solidFill>
                  <a:srgbClr val="FFFF00"/>
                </a:solidFill>
              </a:rPr>
              <a:t>个或多</a:t>
            </a:r>
            <a:r>
              <a:rPr lang="zh-CN" altLang="en-US" sz="2000" dirty="0">
                <a:solidFill>
                  <a:srgbClr val="FFFF00"/>
                </a:solidFill>
              </a:rPr>
              <a:t>个线程，直至另一线程修改共享变量（条件）并通知 </a:t>
            </a:r>
            <a:r>
              <a:rPr lang="en-US" altLang="zh-CN" sz="2000" dirty="0" err="1">
                <a:solidFill>
                  <a:srgbClr val="FFFF00"/>
                </a:solidFill>
              </a:rPr>
              <a:t>condition_variable</a:t>
            </a:r>
            <a:r>
              <a:rPr lang="en-US" altLang="zh-CN" sz="2000" dirty="0">
                <a:solidFill>
                  <a:srgbClr val="FFFF00"/>
                </a:solidFill>
              </a:rPr>
              <a:t> 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6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899" y="102145"/>
            <a:ext cx="9649365" cy="1128687"/>
          </a:xfrm>
        </p:spPr>
        <p:txBody>
          <a:bodyPr/>
          <a:lstStyle/>
          <a:p>
            <a:r>
              <a:rPr lang="zh-CN" altLang="en-US" dirty="0"/>
              <a:t>条件变</a:t>
            </a:r>
            <a:r>
              <a:rPr lang="zh-CN" altLang="en-US" dirty="0" smtClean="0"/>
              <a:t>量 </a:t>
            </a:r>
            <a:r>
              <a:rPr lang="en-US" altLang="zh-CN" dirty="0" smtClean="0"/>
              <a:t>Condition Variable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03275" y="2189163"/>
            <a:ext cx="11388725" cy="434975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</a:rPr>
              <a:t>于</a:t>
            </a:r>
            <a:r>
              <a:rPr lang="en-US" altLang="zh-CN" dirty="0">
                <a:solidFill>
                  <a:schemeClr val="bg1"/>
                </a:solidFill>
              </a:rPr>
              <a:t>signal/broadcast </a:t>
            </a:r>
            <a:r>
              <a:rPr lang="zh-CN" altLang="en-US" dirty="0" smtClean="0">
                <a:solidFill>
                  <a:schemeClr val="bg1"/>
                </a:solidFill>
              </a:rPr>
              <a:t>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950342" y="3000159"/>
            <a:ext cx="755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817349" y="1386832"/>
            <a:ext cx="1097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       能</a:t>
            </a:r>
            <a:r>
              <a:rPr lang="zh-CN" altLang="en-US" dirty="0">
                <a:solidFill>
                  <a:srgbClr val="FFFF00"/>
                </a:solidFill>
              </a:rPr>
              <a:t>同时</a:t>
            </a:r>
            <a:r>
              <a:rPr lang="zh-CN" altLang="en-US" dirty="0" smtClean="0">
                <a:solidFill>
                  <a:srgbClr val="FFFF00"/>
                </a:solidFill>
              </a:rPr>
              <a:t>阻</a:t>
            </a:r>
            <a:r>
              <a:rPr lang="zh-CN" altLang="en-US" dirty="0">
                <a:solidFill>
                  <a:srgbClr val="FFFF00"/>
                </a:solidFill>
              </a:rPr>
              <a:t>塞一</a:t>
            </a:r>
            <a:r>
              <a:rPr lang="zh-CN" altLang="en-US" dirty="0" smtClean="0">
                <a:solidFill>
                  <a:srgbClr val="FFFF00"/>
                </a:solidFill>
              </a:rPr>
              <a:t>个或多</a:t>
            </a:r>
            <a:r>
              <a:rPr lang="zh-CN" altLang="en-US" dirty="0">
                <a:solidFill>
                  <a:srgbClr val="FFFF00"/>
                </a:solidFill>
              </a:rPr>
              <a:t>个线程，直至另一线程修改共享变量（条件）并通知 </a:t>
            </a:r>
            <a:r>
              <a:rPr lang="en-US" altLang="zh-CN" dirty="0" err="1" smtClean="0">
                <a:solidFill>
                  <a:srgbClr val="FFFF00"/>
                </a:solidFill>
              </a:rPr>
              <a:t>condition_variable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一个或多个线程等待某个布尔表达式为真</a:t>
            </a:r>
            <a:r>
              <a:rPr lang="zh-CN" altLang="en-US" dirty="0" smtClean="0">
                <a:solidFill>
                  <a:srgbClr val="FFFF00"/>
                </a:solidFill>
              </a:rPr>
              <a:t>，即</a:t>
            </a:r>
            <a:r>
              <a:rPr lang="zh-CN" altLang="en-US" dirty="0">
                <a:solidFill>
                  <a:srgbClr val="FFFF00"/>
                </a:solidFill>
              </a:rPr>
              <a:t>等待别的线程“唤醒”它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33" y="2766297"/>
            <a:ext cx="5459084" cy="36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8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</a:rPr>
              <a:t>死锁条件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6"/>
          </p:nvPr>
        </p:nvSpPr>
        <p:spPr>
          <a:xfrm>
            <a:off x="777995" y="1340820"/>
            <a:ext cx="10515600" cy="4720563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互斥：</a:t>
            </a:r>
            <a:endParaRPr lang="en-US" altLang="zh-CN" sz="2800" dirty="0" smtClean="0"/>
          </a:p>
          <a:p>
            <a:pPr lvl="1" algn="l">
              <a:lnSpc>
                <a:spcPct val="100000"/>
              </a:lnSpc>
            </a:pPr>
            <a:r>
              <a:rPr lang="zh-CN" altLang="en-US" sz="2800" dirty="0" smtClean="0"/>
              <a:t>一</a:t>
            </a:r>
            <a:r>
              <a:rPr lang="zh-CN" altLang="en-US" sz="2800" dirty="0"/>
              <a:t>次只有一个进程可以使用一个资源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占</a:t>
            </a:r>
            <a:r>
              <a:rPr lang="zh-CN" altLang="en-US" sz="2800" dirty="0"/>
              <a:t>有且等</a:t>
            </a:r>
            <a:r>
              <a:rPr lang="zh-CN" altLang="en-US" sz="2800" dirty="0" smtClean="0"/>
              <a:t>待：</a:t>
            </a:r>
            <a:endParaRPr lang="en-US" altLang="zh-CN" sz="2800" dirty="0" smtClean="0"/>
          </a:p>
          <a:p>
            <a:pPr lvl="1" algn="l">
              <a:lnSpc>
                <a:spcPct val="100000"/>
              </a:lnSpc>
            </a:pPr>
            <a:r>
              <a:rPr lang="zh-CN" altLang="en-US" sz="2800" dirty="0" smtClean="0"/>
              <a:t>当</a:t>
            </a:r>
            <a:r>
              <a:rPr lang="zh-CN" altLang="en-US" sz="2800" dirty="0"/>
              <a:t>一个进程等待其他进程时，继续占有已经分配的资源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不</a:t>
            </a:r>
            <a:r>
              <a:rPr lang="zh-CN" altLang="en-US" sz="2800" dirty="0"/>
              <a:t>可抢</a:t>
            </a:r>
            <a:r>
              <a:rPr lang="zh-CN" altLang="en-US" sz="2800" dirty="0" smtClean="0"/>
              <a:t>占</a:t>
            </a:r>
            <a:r>
              <a:rPr lang="zh-CN" altLang="en-US" sz="2800" dirty="0"/>
              <a:t>：</a:t>
            </a:r>
            <a:endParaRPr lang="en-US" altLang="zh-CN" sz="2800" dirty="0" smtClean="0"/>
          </a:p>
          <a:p>
            <a:pPr lvl="1" algn="l">
              <a:lnSpc>
                <a:spcPct val="100000"/>
              </a:lnSpc>
            </a:pPr>
            <a:r>
              <a:rPr lang="zh-CN" altLang="en-US" sz="2800" dirty="0" smtClean="0"/>
              <a:t>不</a:t>
            </a:r>
            <a:r>
              <a:rPr lang="zh-CN" altLang="en-US" sz="2800" dirty="0"/>
              <a:t>能强行抢占进程已占有的资源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循</a:t>
            </a:r>
            <a:r>
              <a:rPr lang="zh-CN" altLang="en-US" sz="2800" dirty="0"/>
              <a:t>环等</a:t>
            </a:r>
            <a:r>
              <a:rPr lang="zh-CN" altLang="en-US" sz="2800" dirty="0" smtClean="0"/>
              <a:t>待</a:t>
            </a:r>
            <a:r>
              <a:rPr lang="zh-CN" altLang="en-US" sz="2800" dirty="0"/>
              <a:t>：</a:t>
            </a:r>
            <a:endParaRPr lang="en-US" altLang="zh-CN" sz="2800" dirty="0" smtClean="0"/>
          </a:p>
          <a:p>
            <a:pPr lvl="1" algn="l">
              <a:lnSpc>
                <a:spcPct val="100000"/>
              </a:lnSpc>
            </a:pPr>
            <a:r>
              <a:rPr lang="zh-CN" altLang="en-US" sz="2800" dirty="0" smtClean="0"/>
              <a:t>存在封闭进</a:t>
            </a:r>
            <a:r>
              <a:rPr lang="zh-CN" altLang="en-US" sz="2800" dirty="0"/>
              <a:t>程链，使得每个进程至少占有此链中下一个进程所需的一个资源</a:t>
            </a:r>
          </a:p>
        </p:txBody>
      </p:sp>
    </p:spTree>
    <p:extLst>
      <p:ext uri="{BB962C8B-B14F-4D97-AF65-F5344CB8AC3E}">
        <p14:creationId xmlns:p14="http://schemas.microsoft.com/office/powerpoint/2010/main" val="32819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6076" y="88697"/>
            <a:ext cx="9167724" cy="1123954"/>
          </a:xfrm>
        </p:spPr>
        <p:txBody>
          <a:bodyPr/>
          <a:lstStyle/>
          <a:p>
            <a:r>
              <a:rPr lang="zh-CN" altLang="en-US" dirty="0"/>
              <a:t>条件变</a:t>
            </a:r>
            <a:r>
              <a:rPr lang="zh-CN" altLang="en-US" dirty="0" smtClean="0"/>
              <a:t>量 </a:t>
            </a:r>
            <a:r>
              <a:rPr lang="en-US" altLang="zh-CN" dirty="0" smtClean="0"/>
              <a:t>Condition Variable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158875" y="2228850"/>
            <a:ext cx="11033125" cy="4006850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对于</a:t>
            </a:r>
            <a:r>
              <a:rPr lang="en-US" altLang="zh-CN" dirty="0">
                <a:solidFill>
                  <a:schemeClr val="bg1"/>
                </a:solidFill>
              </a:rPr>
              <a:t>wait() </a:t>
            </a:r>
            <a:r>
              <a:rPr lang="zh-CN" altLang="en-US" dirty="0" smtClean="0">
                <a:solidFill>
                  <a:schemeClr val="bg1"/>
                </a:solidFill>
              </a:rPr>
              <a:t>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950342" y="3000159"/>
            <a:ext cx="7553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998991" y="1411753"/>
            <a:ext cx="10974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       能</a:t>
            </a:r>
            <a:r>
              <a:rPr lang="zh-CN" altLang="en-US" dirty="0">
                <a:solidFill>
                  <a:srgbClr val="FFFF00"/>
                </a:solidFill>
              </a:rPr>
              <a:t>同时</a:t>
            </a:r>
            <a:r>
              <a:rPr lang="zh-CN" altLang="en-US" dirty="0" smtClean="0">
                <a:solidFill>
                  <a:srgbClr val="FFFF00"/>
                </a:solidFill>
              </a:rPr>
              <a:t>阻</a:t>
            </a:r>
            <a:r>
              <a:rPr lang="zh-CN" altLang="en-US" dirty="0">
                <a:solidFill>
                  <a:srgbClr val="FFFF00"/>
                </a:solidFill>
              </a:rPr>
              <a:t>塞一</a:t>
            </a:r>
            <a:r>
              <a:rPr lang="zh-CN" altLang="en-US" dirty="0" smtClean="0">
                <a:solidFill>
                  <a:srgbClr val="FFFF00"/>
                </a:solidFill>
              </a:rPr>
              <a:t>个或多</a:t>
            </a:r>
            <a:r>
              <a:rPr lang="zh-CN" altLang="en-US" dirty="0">
                <a:solidFill>
                  <a:srgbClr val="FFFF00"/>
                </a:solidFill>
              </a:rPr>
              <a:t>个线程，直至另一线程修改共享变量（条件）并通知 </a:t>
            </a:r>
            <a:r>
              <a:rPr lang="en-US" altLang="zh-CN" dirty="0" err="1" smtClean="0">
                <a:solidFill>
                  <a:srgbClr val="FFFF00"/>
                </a:solidFill>
              </a:rPr>
              <a:t>condition_variable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一个或多个线程等待某个布尔表达式为真</a:t>
            </a:r>
            <a:r>
              <a:rPr lang="zh-CN" altLang="en-US" dirty="0" smtClean="0">
                <a:solidFill>
                  <a:srgbClr val="FFFF00"/>
                </a:solidFill>
              </a:rPr>
              <a:t>，即</a:t>
            </a:r>
            <a:r>
              <a:rPr lang="zh-CN" altLang="en-US" dirty="0">
                <a:solidFill>
                  <a:srgbClr val="FFFF00"/>
                </a:solidFill>
              </a:rPr>
              <a:t>等待别的线程“唤醒”它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94" y="2899595"/>
            <a:ext cx="10374206" cy="3446386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934463"/>
              </p:ext>
            </p:extLst>
          </p:nvPr>
        </p:nvGraphicFramePr>
        <p:xfrm>
          <a:off x="9268244" y="2146339"/>
          <a:ext cx="17367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47" name="Packager Shell Object" showAsIcon="1" r:id="rId4" imgW="1736640" imgH="480600" progId="Package">
                  <p:embed/>
                </p:oleObj>
              </mc:Choice>
              <mc:Fallback>
                <p:oleObj name="Packager Shell Object" showAsIcon="1" r:id="rId4" imgW="17366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68244" y="2146339"/>
                        <a:ext cx="173672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0">
                            <a:schemeClr val="accent5">
                              <a:lumMod val="105000"/>
                              <a:satMod val="109000"/>
                              <a:tint val="81000"/>
                              <a:alpha val="69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28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39" y="411457"/>
            <a:ext cx="6189912" cy="1123954"/>
          </a:xfrm>
        </p:spPr>
        <p:txBody>
          <a:bodyPr/>
          <a:lstStyle/>
          <a:p>
            <a:r>
              <a:rPr lang="zh-CN" altLang="en-US" dirty="0"/>
              <a:t>高</a:t>
            </a:r>
            <a:r>
              <a:rPr lang="zh-CN" altLang="en-US" dirty="0" smtClean="0"/>
              <a:t>级</a:t>
            </a:r>
            <a:r>
              <a:rPr lang="zh-CN" altLang="en-US" dirty="0"/>
              <a:t>同</a:t>
            </a:r>
            <a:r>
              <a:rPr lang="zh-CN" altLang="en-US" dirty="0" smtClean="0"/>
              <a:t>步原语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82156" y="1633784"/>
            <a:ext cx="7358063" cy="3308350"/>
          </a:xfrm>
        </p:spPr>
        <p:txBody>
          <a:bodyPr>
            <a:noAutofit/>
          </a:bodyPr>
          <a:lstStyle/>
          <a:p>
            <a:r>
              <a:rPr lang="en-US" altLang="zh-CN" sz="4400" dirty="0" err="1" smtClean="0">
                <a:solidFill>
                  <a:srgbClr val="FFFF00"/>
                </a:solidFill>
              </a:rPr>
              <a:t>async</a:t>
            </a:r>
            <a:endParaRPr lang="en-US" altLang="zh-CN" sz="4400" dirty="0">
              <a:solidFill>
                <a:srgbClr val="FFFF00"/>
              </a:solidFill>
            </a:endParaRPr>
          </a:p>
          <a:p>
            <a:r>
              <a:rPr lang="en-US" altLang="zh-CN" sz="4400" dirty="0" err="1" smtClean="0">
                <a:solidFill>
                  <a:srgbClr val="FFFF00"/>
                </a:solidFill>
              </a:rPr>
              <a:t>packaged_task</a:t>
            </a:r>
            <a:endParaRPr lang="en-US" altLang="zh-CN" sz="4400" dirty="0" smtClean="0">
              <a:solidFill>
                <a:srgbClr val="FFFF00"/>
              </a:solidFill>
            </a:endParaRPr>
          </a:p>
          <a:p>
            <a:r>
              <a:rPr lang="en-US" altLang="zh-CN" sz="4400" dirty="0">
                <a:solidFill>
                  <a:srgbClr val="FFFF00"/>
                </a:solidFill>
              </a:rPr>
              <a:t>p</a:t>
            </a:r>
            <a:r>
              <a:rPr lang="en-US" altLang="zh-CN" sz="4400" dirty="0" smtClean="0">
                <a:solidFill>
                  <a:srgbClr val="FFFF00"/>
                </a:solidFill>
              </a:rPr>
              <a:t>romise</a:t>
            </a:r>
          </a:p>
          <a:p>
            <a:r>
              <a:rPr lang="en-US" altLang="zh-CN" sz="4400" dirty="0">
                <a:solidFill>
                  <a:srgbClr val="FFFF00"/>
                </a:solidFill>
              </a:rPr>
              <a:t>future </a:t>
            </a:r>
            <a:r>
              <a:rPr lang="zh-CN" altLang="en-US" sz="4400" dirty="0" smtClean="0">
                <a:solidFill>
                  <a:schemeClr val="bg1"/>
                </a:solidFill>
              </a:rPr>
              <a:t>和</a:t>
            </a:r>
            <a:r>
              <a:rPr lang="en-US" altLang="zh-CN" sz="4400" dirty="0" err="1">
                <a:solidFill>
                  <a:srgbClr val="FFFF00"/>
                </a:solidFill>
              </a:rPr>
              <a:t>shared_future</a:t>
            </a:r>
            <a:endParaRPr lang="en-US" altLang="zh-CN" sz="44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092087" y="5720115"/>
            <a:ext cx="5104336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9000"/>
                  <a:tint val="81000"/>
                  <a:alpha val="69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en.cppreference.com/w/cpp/thread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97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770" y="3216"/>
            <a:ext cx="5476336" cy="1325563"/>
          </a:xfrm>
        </p:spPr>
        <p:txBody>
          <a:bodyPr/>
          <a:lstStyle/>
          <a:p>
            <a:r>
              <a:rPr lang="en-US" altLang="zh-CN" dirty="0" err="1" smtClean="0">
                <a:solidFill>
                  <a:srgbClr val="FFFF00"/>
                </a:solidFill>
              </a:rPr>
              <a:t>async</a:t>
            </a:r>
            <a:r>
              <a:rPr lang="en-US" altLang="zh-CN" dirty="0" smtClean="0">
                <a:solidFill>
                  <a:srgbClr val="FFFF00"/>
                </a:solidFill>
              </a:rPr>
              <a:t> </a:t>
            </a:r>
            <a:r>
              <a:rPr lang="zh-CN" altLang="en-US" dirty="0" smtClean="0">
                <a:solidFill>
                  <a:srgbClr val="FFFF00"/>
                </a:solidFill>
              </a:rPr>
              <a:t>和 </a:t>
            </a:r>
            <a:r>
              <a:rPr lang="en-US" altLang="zh-CN" dirty="0" smtClean="0">
                <a:solidFill>
                  <a:srgbClr val="FFFF00"/>
                </a:solidFill>
              </a:rPr>
              <a:t>future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33425" y="1401763"/>
            <a:ext cx="11458575" cy="4833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bg1"/>
                </a:solidFill>
              </a:rPr>
              <a:t>用</a:t>
            </a:r>
            <a:r>
              <a:rPr lang="en-US" altLang="zh-CN" dirty="0" err="1" smtClean="0">
                <a:solidFill>
                  <a:schemeClr val="bg1"/>
                </a:solidFill>
              </a:rPr>
              <a:t>async</a:t>
            </a:r>
            <a:r>
              <a:rPr lang="zh-CN" altLang="en-US" dirty="0" smtClean="0">
                <a:solidFill>
                  <a:schemeClr val="bg1"/>
                </a:solidFill>
              </a:rPr>
              <a:t>替代</a:t>
            </a:r>
            <a:r>
              <a:rPr lang="en-US" altLang="zh-CN" dirty="0" smtClean="0">
                <a:solidFill>
                  <a:schemeClr val="bg1"/>
                </a:solidFill>
              </a:rPr>
              <a:t>thread</a:t>
            </a:r>
          </a:p>
          <a:p>
            <a:pPr lvl="1"/>
            <a:r>
              <a:rPr lang="zh-CN" altLang="en-US" sz="2000" dirty="0">
                <a:solidFill>
                  <a:schemeClr val="bg1"/>
                </a:solidFill>
              </a:rPr>
              <a:t>若</a:t>
            </a:r>
            <a:r>
              <a:rPr lang="zh-CN" altLang="en-US" sz="2000" dirty="0" smtClean="0">
                <a:solidFill>
                  <a:schemeClr val="bg1"/>
                </a:solidFill>
              </a:rPr>
              <a:t>函</a:t>
            </a:r>
            <a:r>
              <a:rPr lang="zh-CN" altLang="en-US" sz="2000" dirty="0">
                <a:solidFill>
                  <a:schemeClr val="bg1"/>
                </a:solidFill>
              </a:rPr>
              <a:t>数有返回</a:t>
            </a:r>
            <a:r>
              <a:rPr lang="zh-CN" altLang="en-US" sz="2000" dirty="0" smtClean="0">
                <a:solidFill>
                  <a:schemeClr val="bg1"/>
                </a:solidFill>
              </a:rPr>
              <a:t>值，</a:t>
            </a:r>
            <a:r>
              <a:rPr lang="en-US" altLang="zh-CN" sz="2000" dirty="0" smtClean="0">
                <a:solidFill>
                  <a:schemeClr val="bg1"/>
                </a:solidFill>
              </a:rPr>
              <a:t>thread</a:t>
            </a:r>
            <a:r>
              <a:rPr lang="zh-CN" altLang="en-US" sz="2000" dirty="0" smtClean="0">
                <a:solidFill>
                  <a:schemeClr val="bg1"/>
                </a:solidFill>
              </a:rPr>
              <a:t>无法获</a:t>
            </a:r>
            <a:r>
              <a:rPr lang="zh-CN" altLang="en-US" sz="2000" dirty="0">
                <a:solidFill>
                  <a:schemeClr val="bg1"/>
                </a:solidFill>
              </a:rPr>
              <a:t>取该值</a:t>
            </a:r>
            <a:r>
              <a:rPr lang="zh-CN" altLang="en-US" sz="2000" dirty="0" smtClean="0">
                <a:solidFill>
                  <a:schemeClr val="bg1"/>
                </a:solidFill>
              </a:rPr>
              <a:t>，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async</a:t>
            </a:r>
            <a:r>
              <a:rPr lang="zh-CN" altLang="en-US" sz="2000" dirty="0" smtClean="0">
                <a:solidFill>
                  <a:schemeClr val="bg1"/>
                </a:solidFill>
              </a:rPr>
              <a:t>返回值</a:t>
            </a:r>
            <a:r>
              <a:rPr lang="en-US" altLang="zh-CN" sz="2000" dirty="0" smtClean="0">
                <a:solidFill>
                  <a:schemeClr val="bg1"/>
                </a:solidFill>
              </a:rPr>
              <a:t>future</a:t>
            </a:r>
            <a:r>
              <a:rPr lang="zh-CN" altLang="en-US" sz="2000" dirty="0" smtClean="0">
                <a:solidFill>
                  <a:schemeClr val="bg1"/>
                </a:solidFill>
              </a:rPr>
              <a:t>提</a:t>
            </a:r>
            <a:r>
              <a:rPr lang="zh-CN" altLang="en-US" sz="2000" dirty="0">
                <a:solidFill>
                  <a:schemeClr val="bg1"/>
                </a:solidFill>
              </a:rPr>
              <a:t>供</a:t>
            </a:r>
            <a:r>
              <a:rPr lang="zh-CN" altLang="en-US" sz="2000" dirty="0" smtClean="0">
                <a:solidFill>
                  <a:schemeClr val="bg1"/>
                </a:solidFill>
              </a:rPr>
              <a:t>了</a:t>
            </a:r>
            <a:r>
              <a:rPr lang="en-US" altLang="zh-CN" sz="2000" dirty="0" smtClean="0">
                <a:solidFill>
                  <a:schemeClr val="bg1"/>
                </a:solidFill>
              </a:rPr>
              <a:t>get</a:t>
            </a:r>
            <a:r>
              <a:rPr lang="zh-CN" altLang="en-US" sz="2000" dirty="0" smtClean="0">
                <a:solidFill>
                  <a:schemeClr val="bg1"/>
                </a:solidFill>
              </a:rPr>
              <a:t>来</a:t>
            </a:r>
            <a:r>
              <a:rPr lang="zh-CN" altLang="en-US" sz="2000" dirty="0">
                <a:solidFill>
                  <a:schemeClr val="bg1"/>
                </a:solidFill>
              </a:rPr>
              <a:t>获取该值。</a:t>
            </a:r>
          </a:p>
          <a:p>
            <a:pPr lvl="1"/>
            <a:r>
              <a:rPr lang="zh-CN" altLang="en-US" sz="2000" dirty="0" smtClean="0">
                <a:solidFill>
                  <a:schemeClr val="bg1"/>
                </a:solidFill>
              </a:rPr>
              <a:t>若函</a:t>
            </a:r>
            <a:r>
              <a:rPr lang="zh-CN" altLang="en-US" sz="2000" dirty="0">
                <a:solidFill>
                  <a:schemeClr val="bg1"/>
                </a:solidFill>
              </a:rPr>
              <a:t>数抛出异</a:t>
            </a:r>
            <a:r>
              <a:rPr lang="zh-CN" altLang="en-US" sz="2000" dirty="0" smtClean="0">
                <a:solidFill>
                  <a:schemeClr val="bg1"/>
                </a:solidFill>
              </a:rPr>
              <a:t>常</a:t>
            </a:r>
            <a:r>
              <a:rPr lang="zh-CN" altLang="en-US" sz="2000" dirty="0">
                <a:solidFill>
                  <a:schemeClr val="bg1"/>
                </a:solidFill>
              </a:rPr>
              <a:t>， </a:t>
            </a:r>
            <a:r>
              <a:rPr lang="en-US" altLang="zh-CN" sz="2000" dirty="0" smtClean="0">
                <a:solidFill>
                  <a:schemeClr val="bg1"/>
                </a:solidFill>
              </a:rPr>
              <a:t>get</a:t>
            </a:r>
            <a:r>
              <a:rPr lang="zh-CN" altLang="en-US" sz="2000" dirty="0">
                <a:solidFill>
                  <a:schemeClr val="bg1"/>
                </a:solidFill>
              </a:rPr>
              <a:t>能访问异常，</a:t>
            </a:r>
            <a:r>
              <a:rPr lang="zh-CN" altLang="en-US" sz="2000" dirty="0" smtClean="0">
                <a:solidFill>
                  <a:schemeClr val="bg1"/>
                </a:solidFill>
              </a:rPr>
              <a:t>而</a:t>
            </a:r>
            <a:r>
              <a:rPr lang="en-US" altLang="zh-CN" sz="2000" dirty="0" smtClean="0">
                <a:solidFill>
                  <a:schemeClr val="bg1"/>
                </a:solidFill>
              </a:rPr>
              <a:t>thread</a:t>
            </a:r>
            <a:r>
              <a:rPr lang="zh-CN" altLang="en-US" sz="2000" dirty="0">
                <a:solidFill>
                  <a:schemeClr val="bg1"/>
                </a:solidFill>
              </a:rPr>
              <a:t>会调</a:t>
            </a:r>
            <a:r>
              <a:rPr lang="zh-CN" altLang="en-US" sz="2000" dirty="0" smtClean="0">
                <a:solidFill>
                  <a:schemeClr val="bg1"/>
                </a:solidFill>
              </a:rPr>
              <a:t>用</a:t>
            </a:r>
            <a:r>
              <a:rPr lang="en-US" altLang="zh-CN" sz="2000" dirty="0" smtClean="0">
                <a:solidFill>
                  <a:schemeClr val="bg1"/>
                </a:solidFill>
              </a:rPr>
              <a:t>terminate</a:t>
            </a:r>
            <a:r>
              <a:rPr lang="zh-CN" altLang="en-US" sz="2000" dirty="0">
                <a:solidFill>
                  <a:schemeClr val="bg1"/>
                </a:solidFill>
              </a:rPr>
              <a:t>终止</a:t>
            </a:r>
            <a:r>
              <a:rPr lang="zh-CN" altLang="en-US" sz="2000" dirty="0" smtClean="0">
                <a:solidFill>
                  <a:schemeClr val="bg1"/>
                </a:solidFill>
              </a:rPr>
              <a:t>程序。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async</a:t>
            </a:r>
            <a:r>
              <a:rPr lang="zh-CN" altLang="en-US" dirty="0">
                <a:solidFill>
                  <a:schemeClr val="bg1"/>
                </a:solidFill>
              </a:rPr>
              <a:t>启动策略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std::</a:t>
            </a:r>
            <a:r>
              <a:rPr lang="en-US" altLang="zh-CN" dirty="0" err="1">
                <a:solidFill>
                  <a:schemeClr val="bg1"/>
                </a:solidFill>
              </a:rPr>
              <a:t>async</a:t>
            </a:r>
            <a:r>
              <a:rPr lang="en-US" altLang="zh-CN" dirty="0">
                <a:solidFill>
                  <a:schemeClr val="bg1"/>
                </a:solidFill>
              </a:rPr>
              <a:t>(f);  //</a:t>
            </a:r>
            <a:r>
              <a:rPr lang="zh-CN" altLang="en-US" dirty="0">
                <a:solidFill>
                  <a:schemeClr val="bg1"/>
                </a:solidFill>
              </a:rPr>
              <a:t>等价</a:t>
            </a:r>
            <a:r>
              <a:rPr lang="zh-CN" altLang="en-US" dirty="0" smtClean="0">
                <a:solidFill>
                  <a:schemeClr val="bg1"/>
                </a:solidFill>
              </a:rPr>
              <a:t>于             异步执行    调用 </a:t>
            </a:r>
            <a:r>
              <a:rPr lang="en-US" altLang="zh-CN" dirty="0" smtClean="0">
                <a:solidFill>
                  <a:schemeClr val="bg1"/>
                </a:solidFill>
              </a:rPr>
              <a:t>future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</a:rPr>
              <a:t>wait/get</a:t>
            </a:r>
            <a:r>
              <a:rPr lang="zh-CN" altLang="en-US" dirty="0" smtClean="0">
                <a:solidFill>
                  <a:schemeClr val="bg1"/>
                </a:solidFill>
              </a:rPr>
              <a:t>时运行</a:t>
            </a:r>
            <a:endParaRPr lang="zh-CN" altLang="en-US" dirty="0">
              <a:solidFill>
                <a:schemeClr val="bg1"/>
              </a:solidFill>
            </a:endParaRPr>
          </a:p>
          <a:p>
            <a:pPr marL="914400" lvl="2" indent="0">
              <a:buNone/>
            </a:pPr>
            <a:r>
              <a:rPr lang="en-US" altLang="zh-CN" dirty="0">
                <a:solidFill>
                  <a:schemeClr val="bg1"/>
                </a:solidFill>
              </a:rPr>
              <a:t>auto </a:t>
            </a:r>
            <a:r>
              <a:rPr lang="en-US" altLang="zh-CN" dirty="0" err="1">
                <a:solidFill>
                  <a:schemeClr val="bg1"/>
                </a:solidFill>
              </a:rPr>
              <a:t>ft</a:t>
            </a:r>
            <a:r>
              <a:rPr lang="en-US" altLang="zh-CN" dirty="0">
                <a:solidFill>
                  <a:schemeClr val="bg1"/>
                </a:solidFill>
              </a:rPr>
              <a:t> = std::</a:t>
            </a:r>
            <a:r>
              <a:rPr lang="en-US" altLang="zh-CN" dirty="0" err="1">
                <a:solidFill>
                  <a:schemeClr val="bg1"/>
                </a:solidFill>
              </a:rPr>
              <a:t>async</a:t>
            </a:r>
            <a:r>
              <a:rPr lang="en-US" altLang="zh-CN" dirty="0">
                <a:solidFill>
                  <a:schemeClr val="bg1"/>
                </a:solidFill>
              </a:rPr>
              <a:t>(std::launch::</a:t>
            </a:r>
            <a:r>
              <a:rPr lang="en-US" altLang="zh-CN" dirty="0" err="1">
                <a:solidFill>
                  <a:schemeClr val="bg1"/>
                </a:solidFill>
              </a:rPr>
              <a:t>async</a:t>
            </a:r>
            <a:r>
              <a:rPr lang="en-US" altLang="zh-CN" dirty="0">
                <a:solidFill>
                  <a:schemeClr val="bg1"/>
                </a:solidFill>
              </a:rPr>
              <a:t> | std::launch::deferred, f</a:t>
            </a:r>
            <a:r>
              <a:rPr lang="en-US" altLang="zh-CN" dirty="0" smtClean="0">
                <a:solidFill>
                  <a:schemeClr val="bg1"/>
                </a:solidFill>
              </a:rPr>
              <a:t>); //</a:t>
            </a:r>
            <a:r>
              <a:rPr lang="zh-CN" altLang="en-US" dirty="0">
                <a:solidFill>
                  <a:schemeClr val="bg1"/>
                </a:solidFill>
              </a:rPr>
              <a:t>可以异步运行或不运行</a:t>
            </a: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132563" y="6401601"/>
            <a:ext cx="5104336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9000"/>
                  <a:tint val="81000"/>
                  <a:alpha val="69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en.cppreference.com/w/cpp/thread/async</a:t>
            </a:r>
            <a:r>
              <a:rPr lang="en-US" altLang="zh-CN" dirty="0" smtClean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09" y="3907481"/>
            <a:ext cx="4978382" cy="1701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92" y="3890765"/>
            <a:ext cx="6928808" cy="251669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683438"/>
              </p:ext>
            </p:extLst>
          </p:nvPr>
        </p:nvGraphicFramePr>
        <p:xfrm>
          <a:off x="2856595" y="5774621"/>
          <a:ext cx="12731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0" name="Packager Shell Object" showAsIcon="1" r:id="rId6" imgW="1273680" imgH="480600" progId="Package">
                  <p:embed/>
                </p:oleObj>
              </mc:Choice>
              <mc:Fallback>
                <p:oleObj name="Packager Shell Object" showAsIcon="1" r:id="rId6" imgW="127368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856595" y="5774621"/>
                        <a:ext cx="127317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0">
                            <a:schemeClr val="accent5">
                              <a:lumMod val="105000"/>
                              <a:satMod val="109000"/>
                              <a:tint val="81000"/>
                              <a:alpha val="69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219" y="19928"/>
            <a:ext cx="9011011" cy="1123954"/>
          </a:xfrm>
        </p:spPr>
        <p:txBody>
          <a:bodyPr/>
          <a:lstStyle/>
          <a:p>
            <a:r>
              <a:rPr lang="en-US" altLang="zh-CN" sz="4400" dirty="0" err="1" smtClean="0">
                <a:solidFill>
                  <a:srgbClr val="FFFF00"/>
                </a:solidFill>
              </a:rPr>
              <a:t>packaged_task</a:t>
            </a:r>
            <a:r>
              <a:rPr lang="en-US" altLang="zh-CN" sz="4400" dirty="0" smtClean="0">
                <a:solidFill>
                  <a:srgbClr val="FFFF00"/>
                </a:solidFill>
              </a:rPr>
              <a:t> </a:t>
            </a:r>
            <a:r>
              <a:rPr lang="zh-CN" altLang="en-US" sz="4400" dirty="0" smtClean="0">
                <a:solidFill>
                  <a:srgbClr val="FFFF00"/>
                </a:solidFill>
              </a:rPr>
              <a:t>和</a:t>
            </a:r>
            <a:r>
              <a:rPr lang="en-US" altLang="zh-CN" sz="4400" dirty="0">
                <a:solidFill>
                  <a:srgbClr val="FFFF00"/>
                </a:solidFill>
              </a:rPr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33425" y="1401763"/>
            <a:ext cx="11458575" cy="4833937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若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packaged_task</a:t>
            </a:r>
            <a:r>
              <a:rPr lang="zh-CN" altLang="en-US" sz="2000" dirty="0">
                <a:solidFill>
                  <a:schemeClr val="bg1"/>
                </a:solidFill>
              </a:rPr>
              <a:t>直到析构都未设置值</a:t>
            </a:r>
            <a:r>
              <a:rPr lang="zh-CN" altLang="en-US" sz="2000" dirty="0" smtClean="0">
                <a:solidFill>
                  <a:schemeClr val="bg1"/>
                </a:solidFill>
              </a:rPr>
              <a:t>，</a:t>
            </a:r>
            <a:r>
              <a:rPr lang="en-US" altLang="zh-CN" sz="2000" dirty="0" smtClean="0">
                <a:solidFill>
                  <a:schemeClr val="bg1"/>
                </a:solidFill>
              </a:rPr>
              <a:t>future</a:t>
            </a:r>
            <a:r>
              <a:rPr lang="en-US" altLang="zh-CN" sz="2000" dirty="0">
                <a:solidFill>
                  <a:schemeClr val="bg1"/>
                </a:solidFill>
              </a:rPr>
              <a:t>::</a:t>
            </a:r>
            <a:r>
              <a:rPr lang="en-US" altLang="zh-CN" sz="2000" dirty="0" smtClean="0">
                <a:solidFill>
                  <a:schemeClr val="bg1"/>
                </a:solidFill>
              </a:rPr>
              <a:t>get</a:t>
            </a:r>
            <a:r>
              <a:rPr lang="zh-CN" altLang="en-US" sz="2000" dirty="0" smtClean="0">
                <a:solidFill>
                  <a:schemeClr val="bg1"/>
                </a:solidFill>
              </a:rPr>
              <a:t>抛出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future_error</a:t>
            </a:r>
            <a:r>
              <a:rPr lang="zh-CN" altLang="en-US" sz="2000" dirty="0" smtClean="0">
                <a:solidFill>
                  <a:schemeClr val="bg1"/>
                </a:solidFill>
              </a:rPr>
              <a:t>异常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调用</a:t>
            </a:r>
            <a:r>
              <a:rPr lang="en-US" altLang="zh-CN" sz="2000" dirty="0">
                <a:solidFill>
                  <a:schemeClr val="bg1"/>
                </a:solidFill>
              </a:rPr>
              <a:t>std::</a:t>
            </a:r>
            <a:r>
              <a:rPr lang="en-US" altLang="zh-CN" sz="2000" dirty="0" err="1">
                <a:solidFill>
                  <a:schemeClr val="bg1"/>
                </a:solidFill>
              </a:rPr>
              <a:t>packaged_task</a:t>
            </a:r>
            <a:r>
              <a:rPr lang="zh-CN" altLang="en-US" sz="2000" dirty="0">
                <a:solidFill>
                  <a:schemeClr val="bg1"/>
                </a:solidFill>
              </a:rPr>
              <a:t>对象，将</a:t>
            </a:r>
            <a:r>
              <a:rPr lang="en-US" altLang="zh-CN" sz="2000" dirty="0">
                <a:solidFill>
                  <a:schemeClr val="bg1"/>
                </a:solidFill>
              </a:rPr>
              <a:t>std::future</a:t>
            </a:r>
            <a:r>
              <a:rPr lang="zh-CN" altLang="en-US" sz="2000" dirty="0">
                <a:solidFill>
                  <a:schemeClr val="bg1"/>
                </a:solidFill>
              </a:rPr>
              <a:t>设为就绪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97529" y="6352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</a:t>
            </a:r>
            <a:r>
              <a:rPr lang="en-US" altLang="zh-CN" dirty="0" smtClean="0">
                <a:hlinkClick r:id="rId3"/>
              </a:rPr>
              <a:t>en.cppreference.com/w/cpp/thread/packaged_task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704" y="3483937"/>
            <a:ext cx="5143819" cy="25719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61066"/>
            <a:ext cx="6758758" cy="3253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703" y="2009955"/>
            <a:ext cx="5143819" cy="1431982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904849"/>
              </p:ext>
            </p:extLst>
          </p:nvPr>
        </p:nvGraphicFramePr>
        <p:xfrm>
          <a:off x="3601020" y="6240555"/>
          <a:ext cx="13890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7" name="Packager Shell Object" showAsIcon="1" r:id="rId7" imgW="1389240" imgH="480600" progId="Package">
                  <p:embed/>
                </p:oleObj>
              </mc:Choice>
              <mc:Fallback>
                <p:oleObj name="Packager Shell Object" showAsIcon="1" r:id="rId7" imgW="138924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1020" y="6240555"/>
                        <a:ext cx="1389062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1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185" y="34034"/>
            <a:ext cx="5169573" cy="1325563"/>
          </a:xfrm>
        </p:spPr>
        <p:txBody>
          <a:bodyPr>
            <a:normAutofit/>
          </a:bodyPr>
          <a:lstStyle/>
          <a:p>
            <a:r>
              <a:rPr lang="en-US" altLang="zh-CN" sz="4400" dirty="0" smtClean="0">
                <a:solidFill>
                  <a:srgbClr val="FFFF00"/>
                </a:solidFill>
              </a:rPr>
              <a:t>promise</a:t>
            </a:r>
            <a:r>
              <a:rPr lang="zh-CN" altLang="en-US" sz="4400" dirty="0" smtClean="0">
                <a:solidFill>
                  <a:srgbClr val="FFFF00"/>
                </a:solidFill>
              </a:rPr>
              <a:t>和</a:t>
            </a:r>
            <a:r>
              <a:rPr lang="en-US" altLang="zh-CN" sz="4400" dirty="0">
                <a:solidFill>
                  <a:srgbClr val="FFFF00"/>
                </a:solidFill>
              </a:rPr>
              <a:t>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显示调用</a:t>
            </a:r>
            <a:r>
              <a:rPr lang="en-US" altLang="zh-CN" sz="2000" dirty="0" err="1" smtClean="0"/>
              <a:t>set_value</a:t>
            </a:r>
            <a:endParaRPr lang="en-US" altLang="zh-CN" sz="2000" dirty="0"/>
          </a:p>
          <a:p>
            <a:r>
              <a:rPr lang="zh-CN" altLang="en-US" sz="2000" dirty="0" smtClean="0"/>
              <a:t>一个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只能关联一个</a:t>
            </a:r>
            <a:r>
              <a:rPr lang="en-US" altLang="zh-CN" sz="2000" dirty="0" smtClean="0"/>
              <a:t>std</a:t>
            </a:r>
            <a:r>
              <a:rPr lang="en-US" altLang="zh-CN" sz="2000" dirty="0"/>
              <a:t>::</a:t>
            </a:r>
            <a:r>
              <a:rPr lang="en-US" altLang="zh-CN" sz="2000" dirty="0" smtClean="0"/>
              <a:t>future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关联多次时将抛</a:t>
            </a:r>
            <a:r>
              <a:rPr lang="zh-CN" altLang="en-US" sz="2000" dirty="0" smtClean="0"/>
              <a:t>出</a:t>
            </a:r>
            <a:r>
              <a:rPr lang="en-US" altLang="zh-CN" sz="2000" dirty="0" smtClean="0"/>
              <a:t>std</a:t>
            </a:r>
            <a:r>
              <a:rPr lang="en-US" altLang="zh-CN" sz="2000" dirty="0"/>
              <a:t>::</a:t>
            </a:r>
            <a:r>
              <a:rPr lang="en-US" altLang="zh-CN" sz="2000" dirty="0" err="1" smtClean="0"/>
              <a:t>future_error</a:t>
            </a:r>
            <a:r>
              <a:rPr lang="zh-CN" altLang="en-US" sz="2000" dirty="0" smtClean="0"/>
              <a:t>异常</a:t>
            </a:r>
          </a:p>
          <a:p>
            <a:r>
              <a:rPr lang="en-US" altLang="zh-CN" sz="2000" dirty="0"/>
              <a:t>future</a:t>
            </a:r>
            <a:r>
              <a:rPr lang="zh-CN" altLang="en-US" sz="2000" dirty="0" smtClean="0"/>
              <a:t>对象析构时都设置</a:t>
            </a:r>
            <a:r>
              <a:rPr lang="zh-CN" altLang="en-US" sz="2000" dirty="0"/>
              <a:t>关联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future::get</a:t>
            </a:r>
            <a:r>
              <a:rPr lang="zh-CN" altLang="en-US" sz="2000" dirty="0" smtClean="0"/>
              <a:t>抛出</a:t>
            </a:r>
            <a:r>
              <a:rPr lang="en-US" altLang="zh-CN" sz="2000" dirty="0" err="1" smtClean="0"/>
              <a:t>future_error</a:t>
            </a:r>
            <a:r>
              <a:rPr lang="zh-CN" altLang="en-US" sz="2000" dirty="0" smtClean="0"/>
              <a:t>异常</a:t>
            </a:r>
            <a:endParaRPr lang="en-US" altLang="zh-CN" sz="20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586613" y="6400958"/>
            <a:ext cx="6296439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9000"/>
                  <a:tint val="81000"/>
                  <a:alpha val="69000"/>
                </a:schemeClr>
              </a:gs>
            </a:gsLst>
            <a:lin ang="5400000" scaled="0"/>
          </a:gradFill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en.cppreference.com/w/cpp/thread/shared_future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832090"/>
              </p:ext>
            </p:extLst>
          </p:nvPr>
        </p:nvGraphicFramePr>
        <p:xfrm>
          <a:off x="710930" y="6160452"/>
          <a:ext cx="10064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95" name="Packager Shell Object" showAsIcon="1" r:id="rId4" imgW="1006560" imgH="480600" progId="Package">
                  <p:embed/>
                </p:oleObj>
              </mc:Choice>
              <mc:Fallback>
                <p:oleObj name="Packager Shell Object" showAsIcon="1" r:id="rId4" imgW="100656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930" y="6160452"/>
                        <a:ext cx="100647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0">
                            <a:schemeClr val="accent5">
                              <a:lumMod val="105000"/>
                              <a:satMod val="109000"/>
                              <a:tint val="81000"/>
                              <a:alpha val="69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6220"/>
            <a:ext cx="6788989" cy="1480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484277"/>
            <a:ext cx="6788989" cy="15088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212" y="2850116"/>
            <a:ext cx="5330787" cy="14807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1211" y="4489440"/>
            <a:ext cx="5330787" cy="18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9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3273" y="34758"/>
            <a:ext cx="5721664" cy="1325563"/>
          </a:xfrm>
        </p:spPr>
        <p:txBody>
          <a:bodyPr>
            <a:normAutofit/>
          </a:bodyPr>
          <a:lstStyle/>
          <a:p>
            <a:r>
              <a:rPr lang="en-US" altLang="zh-CN" sz="4400" dirty="0" smtClean="0">
                <a:solidFill>
                  <a:srgbClr val="FFFF00"/>
                </a:solidFill>
              </a:rPr>
              <a:t>future</a:t>
            </a:r>
            <a:r>
              <a:rPr lang="zh-CN" altLang="en-US" sz="4400" dirty="0" smtClean="0">
                <a:solidFill>
                  <a:srgbClr val="FFFF00"/>
                </a:solidFill>
              </a:rPr>
              <a:t>和</a:t>
            </a:r>
            <a:r>
              <a:rPr lang="en-US" altLang="zh-CN" sz="4400" dirty="0" err="1">
                <a:solidFill>
                  <a:srgbClr val="FFFF00"/>
                </a:solidFill>
              </a:rPr>
              <a:t>shared_future</a:t>
            </a:r>
            <a:endParaRPr lang="en-US" altLang="zh-CN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601497" y="1239561"/>
            <a:ext cx="11044163" cy="1469134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dirty="0" smtClean="0"/>
              <a:t>future</a:t>
            </a:r>
            <a:r>
              <a:rPr lang="zh-CN" altLang="en-US" sz="2000" dirty="0" smtClean="0"/>
              <a:t>调用</a:t>
            </a:r>
            <a:r>
              <a:rPr lang="en-US" altLang="zh-CN" sz="2000" dirty="0" smtClean="0"/>
              <a:t>get</a:t>
            </a:r>
            <a:r>
              <a:rPr lang="zh-CN" altLang="en-US" sz="2000" dirty="0" smtClean="0"/>
              <a:t>后</a:t>
            </a:r>
            <a:r>
              <a:rPr lang="zh-CN" altLang="en-US" sz="2000" dirty="0"/>
              <a:t>就无法再</a:t>
            </a:r>
            <a:r>
              <a:rPr lang="zh-CN" altLang="en-US" sz="2000" dirty="0" smtClean="0"/>
              <a:t>次</a:t>
            </a:r>
            <a:r>
              <a:rPr lang="en-US" altLang="zh-CN" sz="2000" dirty="0" smtClean="0"/>
              <a:t>get</a:t>
            </a:r>
            <a:r>
              <a:rPr lang="zh-CN" altLang="en-US" sz="2000" dirty="0" smtClean="0"/>
              <a:t>，只</a:t>
            </a:r>
            <a:r>
              <a:rPr lang="zh-CN" altLang="en-US" sz="2000" dirty="0"/>
              <a:t>能获取一次数</a:t>
            </a:r>
            <a:r>
              <a:rPr lang="zh-CN" altLang="en-US" sz="2000" dirty="0" smtClean="0"/>
              <a:t>据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还</a:t>
            </a:r>
            <a:r>
              <a:rPr lang="zh-CN" altLang="en-US" sz="2000" dirty="0"/>
              <a:t>会导致所在线程与其他线程数据不同</a:t>
            </a:r>
            <a:r>
              <a:rPr lang="zh-CN" altLang="en-US" sz="2000" dirty="0" smtClean="0"/>
              <a:t>步</a:t>
            </a:r>
            <a:endParaRPr lang="en-US" altLang="zh-CN" sz="2000" dirty="0" smtClean="0"/>
          </a:p>
          <a:p>
            <a:r>
              <a:rPr lang="zh-CN" altLang="en-US" sz="2000" dirty="0"/>
              <a:t>每一</a:t>
            </a:r>
            <a:r>
              <a:rPr lang="zh-CN" altLang="en-US" sz="2000" dirty="0" smtClean="0"/>
              <a:t>个</a:t>
            </a:r>
            <a:r>
              <a:rPr lang="en-US" altLang="zh-CN" sz="2000" dirty="0" err="1" smtClean="0"/>
              <a:t>shared_future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象上返回的结果不同步，为了避免多线程访问同</a:t>
            </a:r>
            <a:r>
              <a:rPr lang="zh-CN" altLang="en-US" sz="2000" dirty="0" smtClean="0"/>
              <a:t>一</a:t>
            </a:r>
            <a:r>
              <a:rPr lang="en-US" altLang="zh-CN" sz="2000" dirty="0" err="1" smtClean="0"/>
              <a:t>shared_future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象时的数据竞争就必须加锁保护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zh-CN" altLang="en-US" sz="2000" dirty="0" smtClean="0"/>
              <a:t>更</a:t>
            </a:r>
            <a:r>
              <a:rPr lang="zh-CN" altLang="en-US" sz="2000" dirty="0"/>
              <a:t>好的方法是给每个线程拷贝一</a:t>
            </a:r>
            <a:r>
              <a:rPr lang="zh-CN" altLang="en-US" sz="2000" dirty="0" smtClean="0"/>
              <a:t>个</a:t>
            </a:r>
            <a:r>
              <a:rPr lang="en-US" altLang="zh-CN" sz="2000" dirty="0" smtClean="0"/>
              <a:t>std</a:t>
            </a:r>
            <a:r>
              <a:rPr lang="en-US" altLang="zh-CN" sz="2000" dirty="0"/>
              <a:t>::</a:t>
            </a:r>
            <a:r>
              <a:rPr lang="en-US" altLang="zh-CN" sz="2000" dirty="0" err="1" smtClean="0"/>
              <a:t>shared_future</a:t>
            </a:r>
            <a:r>
              <a:rPr lang="zh-CN" altLang="en-US" sz="2000" dirty="0" smtClean="0"/>
              <a:t>对</a:t>
            </a:r>
            <a:r>
              <a:rPr lang="zh-CN" altLang="en-US" sz="2000" dirty="0"/>
              <a:t>象，这样就可以安全访问而无需加锁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899733" y="6352708"/>
            <a:ext cx="5714193" cy="369332"/>
          </a:xfrm>
          <a:prstGeom prst="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</a:schemeClr>
              </a:gs>
              <a:gs pos="0">
                <a:schemeClr val="accent5">
                  <a:lumMod val="105000"/>
                  <a:satMod val="109000"/>
                  <a:tint val="81000"/>
                  <a:alpha val="69000"/>
                </a:schemeClr>
              </a:gs>
            </a:gsLst>
            <a:lin ang="5400000" scaled="0"/>
          </a:gradFill>
        </p:spPr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en.cppreference.com/w/cpp/thread/shared_future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342671"/>
              </p:ext>
            </p:extLst>
          </p:nvPr>
        </p:nvGraphicFramePr>
        <p:xfrm>
          <a:off x="1259217" y="6241027"/>
          <a:ext cx="13366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2" name="Packager Shell Object" showAsIcon="1" r:id="rId4" imgW="1335960" imgH="480600" progId="Package">
                  <p:embed/>
                </p:oleObj>
              </mc:Choice>
              <mc:Fallback>
                <p:oleObj name="Packager Shell Object" showAsIcon="1" r:id="rId4" imgW="133596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9217" y="6241027"/>
                        <a:ext cx="133667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0">
                            <a:schemeClr val="accent5">
                              <a:lumMod val="105000"/>
                              <a:satMod val="109000"/>
                              <a:tint val="81000"/>
                              <a:alpha val="69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709" y="2444640"/>
            <a:ext cx="8015737" cy="36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2920" y="60847"/>
            <a:ext cx="5862369" cy="1123954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计时库</a:t>
            </a:r>
            <a:r>
              <a:rPr lang="en-US" altLang="zh-CN" dirty="0" smtClean="0">
                <a:solidFill>
                  <a:srgbClr val="FFFF00"/>
                </a:solidFill>
              </a:rPr>
              <a:t>std</a:t>
            </a:r>
            <a:r>
              <a:rPr lang="en-US" altLang="zh-CN" dirty="0">
                <a:solidFill>
                  <a:srgbClr val="FFFF00"/>
                </a:solidFill>
              </a:rPr>
              <a:t>::chrono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33425" y="1401763"/>
            <a:ext cx="11458575" cy="4833937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FF00"/>
                </a:solidFill>
              </a:rPr>
              <a:t>std::chrono::</a:t>
            </a:r>
            <a:r>
              <a:rPr lang="en-US" altLang="zh-CN" sz="2000" dirty="0" err="1" smtClean="0">
                <a:solidFill>
                  <a:srgbClr val="FFFF00"/>
                </a:solidFill>
              </a:rPr>
              <a:t>time_point</a:t>
            </a:r>
            <a:endParaRPr lang="en-US" altLang="zh-CN" sz="2000" dirty="0" smtClean="0">
              <a:solidFill>
                <a:srgbClr val="FFFF00"/>
              </a:solidFill>
            </a:endParaRPr>
          </a:p>
          <a:p>
            <a:r>
              <a:rPr lang="en-US" altLang="zh-CN" sz="2000" dirty="0" smtClean="0">
                <a:solidFill>
                  <a:srgbClr val="FFFF00"/>
                </a:solidFill>
              </a:rPr>
              <a:t>std</a:t>
            </a:r>
            <a:r>
              <a:rPr lang="en-US" altLang="zh-CN" sz="2000" dirty="0">
                <a:solidFill>
                  <a:srgbClr val="FFFF00"/>
                </a:solidFill>
              </a:rPr>
              <a:t>::chrono::duration</a:t>
            </a:r>
            <a:endParaRPr lang="en-US" altLang="zh-CN" sz="2000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549727" y="6488668"/>
            <a:ext cx="4436727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en.cppreference.com/w/cpp/chrono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986454" y="1318022"/>
            <a:ext cx="5195977" cy="5539978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dirty="0"/>
              <a:t>支持</a:t>
            </a:r>
            <a:r>
              <a:rPr lang="zh-CN" altLang="zh-CN" dirty="0"/>
              <a:t>timeout</a:t>
            </a:r>
            <a:r>
              <a:rPr lang="zh-CN" dirty="0"/>
              <a:t>的函数有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4"/>
              </a:rPr>
              <a:t>std::this_thread::sleep_for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5"/>
              </a:rPr>
              <a:t>std::this_thread::sleep_until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6"/>
              </a:rPr>
              <a:t>std::condition_variable::wait_for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7"/>
              </a:rPr>
              <a:t>std::condition_variable::wait_until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8"/>
              </a:rPr>
              <a:t>std::condition_variable_any::wait_for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9"/>
              </a:rPr>
              <a:t>std::condition_variable_any::wait_until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0"/>
              </a:rPr>
              <a:t>std::timed_mutex::try_lock_for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1"/>
              </a:rPr>
              <a:t>std::timed_mutex::try_lock_until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2"/>
              </a:rPr>
              <a:t>std::recursive_timed_mutex::try_lock_for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3"/>
              </a:rPr>
              <a:t>std::recursive_timed_mutex::try_lock_until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4"/>
              </a:rPr>
              <a:t>std::unique_lock::try_lock_for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5"/>
              </a:rPr>
              <a:t>std::unique_lock::try_lock_until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6"/>
              </a:rPr>
              <a:t>std::future::wait_for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7"/>
              </a:rPr>
              <a:t>std::future::wait_until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8"/>
              </a:rPr>
              <a:t>std::shared_future::wait_for</a:t>
            </a:r>
            <a:endParaRPr lang="zh-CN" altLang="zh-CN" dirty="0"/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zh-CN" altLang="zh-CN" dirty="0">
                <a:hlinkClick r:id="rId19"/>
              </a:rPr>
              <a:t>std::shared_future::wait_until</a:t>
            </a:r>
            <a:endParaRPr lang="zh-CN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138" y="2430176"/>
            <a:ext cx="6840747" cy="3203358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44525"/>
              </p:ext>
            </p:extLst>
          </p:nvPr>
        </p:nvGraphicFramePr>
        <p:xfrm>
          <a:off x="1522023" y="5850496"/>
          <a:ext cx="9525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1" name="Packager Shell Object" showAsIcon="1" r:id="rId21" imgW="952920" imgH="480600" progId="Package">
                  <p:embed/>
                </p:oleObj>
              </mc:Choice>
              <mc:Fallback>
                <p:oleObj name="Packager Shell Object" showAsIcon="1" r:id="rId21" imgW="95292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22023" y="5850496"/>
                        <a:ext cx="952500" cy="4810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79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3797"/>
            <a:ext cx="9428672" cy="2505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650" y="24169"/>
            <a:ext cx="6957924" cy="1123954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用</a:t>
            </a:r>
            <a:r>
              <a:rPr lang="en-US" altLang="zh-CN" dirty="0">
                <a:solidFill>
                  <a:srgbClr val="FFFF00"/>
                </a:solidFill>
              </a:rPr>
              <a:t>lambda</a:t>
            </a:r>
            <a:r>
              <a:rPr lang="zh-CN" altLang="en-US" dirty="0">
                <a:solidFill>
                  <a:srgbClr val="FFFF00"/>
                </a:solidFill>
              </a:rPr>
              <a:t>替</a:t>
            </a:r>
            <a:r>
              <a:rPr lang="zh-CN" altLang="en-US" dirty="0" smtClean="0">
                <a:solidFill>
                  <a:srgbClr val="FFFF00"/>
                </a:solidFill>
              </a:rPr>
              <a:t>代</a:t>
            </a:r>
            <a:r>
              <a:rPr lang="en-US" altLang="zh-CN" dirty="0" smtClean="0">
                <a:solidFill>
                  <a:srgbClr val="FFFF00"/>
                </a:solidFill>
              </a:rPr>
              <a:t>std</a:t>
            </a:r>
            <a:r>
              <a:rPr lang="en-US" altLang="zh-CN" dirty="0">
                <a:solidFill>
                  <a:srgbClr val="FFFF00"/>
                </a:solidFill>
              </a:rPr>
              <a:t>::bind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345057" y="1367943"/>
            <a:ext cx="10612438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lambda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可以指定值捕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获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[=]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引用捕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获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[&amp;]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，而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bind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总会按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值拷贝实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参，传引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用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需用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ref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lambda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中可以正常使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用重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载函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数，而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bind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无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法区分重载版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本</a:t>
            </a:r>
            <a:endParaRPr lang="zh-CN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lambda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闭包类的 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operator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()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采用的是能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被编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译器内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联的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常规的函数调用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，而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bind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采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用的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是一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般不会被内联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的函数指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针调用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，这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意味着 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lambda 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比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bind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运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行得更</a:t>
            </a:r>
            <a:r>
              <a:rPr lang="zh-CN" altLang="en-US" sz="1800" dirty="0" smtClean="0">
                <a:solidFill>
                  <a:schemeClr val="bg1"/>
                </a:solidFill>
                <a:latin typeface="Arial" panose="020B0604020202020204" pitchFamily="34" charset="0"/>
              </a:rPr>
              <a:t>快</a:t>
            </a: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484517" y="2893490"/>
            <a:ext cx="54763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使用</a:t>
            </a:r>
            <a:r>
              <a:rPr lang="en-US" altLang="zh-CN" sz="44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std::function</a:t>
            </a:r>
            <a:endParaRPr lang="zh-CN" alt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02896"/>
              </p:ext>
            </p:extLst>
          </p:nvPr>
        </p:nvGraphicFramePr>
        <p:xfrm>
          <a:off x="10160440" y="6178198"/>
          <a:ext cx="10334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35" name="Packager Shell Object" showAsIcon="1" r:id="rId4" imgW="1033200" imgH="480600" progId="Package">
                  <p:embed/>
                </p:oleObj>
              </mc:Choice>
              <mc:Fallback>
                <p:oleObj name="Packager Shell Object" showAsIcon="1" r:id="rId4" imgW="10332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60440" y="6178198"/>
                        <a:ext cx="1033463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740" y="2845545"/>
            <a:ext cx="5444490" cy="217779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002378" y="6489801"/>
            <a:ext cx="5426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en.cppreference.com/w/cpp/header/functional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10" y="0"/>
            <a:ext cx="5609521" cy="1325563"/>
          </a:xfrm>
        </p:spPr>
        <p:txBody>
          <a:bodyPr>
            <a:noAutofit/>
          </a:bodyPr>
          <a:lstStyle/>
          <a:p>
            <a:r>
              <a:rPr lang="en-US" altLang="zh-CN" sz="4400" dirty="0">
                <a:solidFill>
                  <a:srgbClr val="FFFF00"/>
                </a:solidFill>
              </a:rPr>
              <a:t>Memory Order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834412" y="1323034"/>
            <a:ext cx="10776743" cy="2410836"/>
          </a:xfrm>
          <a:prstGeom prst="rect">
            <a:avLst/>
          </a:prstGeom>
          <a:ln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smtClean="0">
                <a:latin typeface="Arial" panose="020B0604020202020204" pitchFamily="34" charset="0"/>
              </a:rPr>
              <a:t>	</a:t>
            </a:r>
            <a:r>
              <a:rPr lang="zh-CN" altLang="en-US" dirty="0" smtClean="0">
                <a:latin typeface="Arial" panose="020B0604020202020204" pitchFamily="34" charset="0"/>
              </a:rPr>
              <a:t>枚</a:t>
            </a:r>
            <a:r>
              <a:rPr lang="zh-CN" altLang="en-US" dirty="0">
                <a:latin typeface="Arial" panose="020B0604020202020204" pitchFamily="34" charset="0"/>
              </a:rPr>
              <a:t>举值	</a:t>
            </a:r>
            <a:r>
              <a:rPr lang="en-US" altLang="zh-CN" dirty="0" smtClean="0">
                <a:latin typeface="Arial" panose="020B0604020202020204" pitchFamily="34" charset="0"/>
              </a:rPr>
              <a:t>		</a:t>
            </a:r>
            <a:r>
              <a:rPr lang="zh-CN" altLang="en-US" dirty="0" smtClean="0">
                <a:latin typeface="Arial" panose="020B0604020202020204" pitchFamily="34" charset="0"/>
              </a:rPr>
              <a:t>规则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 smtClean="0">
                <a:latin typeface="Arial" panose="020B0604020202020204" pitchFamily="34" charset="0"/>
              </a:rPr>
              <a:t>memory_order_relaxed</a:t>
            </a:r>
            <a:r>
              <a:rPr lang="en-US" altLang="zh-CN" dirty="0">
                <a:latin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</a:rPr>
              <a:t>    </a:t>
            </a:r>
            <a:r>
              <a:rPr lang="zh-CN" altLang="en-US" dirty="0" smtClean="0">
                <a:latin typeface="Arial" panose="020B0604020202020204" pitchFamily="34" charset="0"/>
              </a:rPr>
              <a:t>对执行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顺序不保证</a:t>
            </a:r>
            <a:endParaRPr lang="en-US" altLang="zh-CN" dirty="0" smtClean="0">
              <a:solidFill>
                <a:srgbClr val="FFFF00"/>
              </a:solidFill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 smtClean="0">
                <a:latin typeface="Arial" panose="020B0604020202020204" pitchFamily="34" charset="0"/>
              </a:rPr>
              <a:t>memory_order_consume</a:t>
            </a:r>
            <a:r>
              <a:rPr lang="en-US" altLang="zh-CN" dirty="0" smtClean="0">
                <a:latin typeface="Arial" panose="020B0604020202020204" pitchFamily="34" charset="0"/>
              </a:rPr>
              <a:t>   </a:t>
            </a:r>
            <a:r>
              <a:rPr lang="zh-CN" altLang="en-US" dirty="0" smtClean="0">
                <a:latin typeface="Arial" panose="020B0604020202020204" pitchFamily="34" charset="0"/>
              </a:rPr>
              <a:t>本</a:t>
            </a:r>
            <a:r>
              <a:rPr lang="zh-CN" altLang="en-US" dirty="0">
                <a:latin typeface="Arial" panose="020B0604020202020204" pitchFamily="34" charset="0"/>
              </a:rPr>
              <a:t>线程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所有后续有关本操作</a:t>
            </a:r>
            <a:r>
              <a:rPr lang="zh-CN" altLang="en-US" dirty="0" smtClean="0">
                <a:latin typeface="Arial" panose="020B0604020202020204" pitchFamily="34" charset="0"/>
              </a:rPr>
              <a:t>的   必</a:t>
            </a:r>
            <a:r>
              <a:rPr lang="zh-CN" altLang="en-US" dirty="0">
                <a:latin typeface="Arial" panose="020B0604020202020204" pitchFamily="34" charset="0"/>
              </a:rPr>
              <a:t>须在本操作完成后执行</a:t>
            </a:r>
            <a:r>
              <a:rPr lang="en-US" altLang="zh-CN" dirty="0" err="1">
                <a:latin typeface="Arial" panose="020B0604020202020204" pitchFamily="34" charset="0"/>
              </a:rPr>
              <a:t>memory_order_acquire</a:t>
            </a:r>
            <a:r>
              <a:rPr lang="en-US" altLang="zh-CN" dirty="0">
                <a:latin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</a:rPr>
              <a:t>    </a:t>
            </a:r>
            <a:r>
              <a:rPr lang="zh-CN" altLang="en-US" dirty="0" smtClean="0">
                <a:latin typeface="Arial" panose="020B0604020202020204" pitchFamily="34" charset="0"/>
              </a:rPr>
              <a:t>本</a:t>
            </a:r>
            <a:r>
              <a:rPr lang="zh-CN" altLang="en-US" dirty="0">
                <a:latin typeface="Arial" panose="020B0604020202020204" pitchFamily="34" charset="0"/>
              </a:rPr>
              <a:t>线程所有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后续的读操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作</a:t>
            </a:r>
            <a:r>
              <a:rPr lang="zh-CN" altLang="en-US" dirty="0" smtClean="0">
                <a:latin typeface="Arial" panose="020B0604020202020204" pitchFamily="34" charset="0"/>
              </a:rPr>
              <a:t>          必须在本操作完成后执行</a:t>
            </a:r>
            <a:r>
              <a:rPr lang="en-US" altLang="zh-CN" dirty="0" err="1" smtClean="0">
                <a:latin typeface="Arial" panose="020B0604020202020204" pitchFamily="34" charset="0"/>
              </a:rPr>
              <a:t>memory_order_release</a:t>
            </a:r>
            <a:r>
              <a:rPr lang="en-US" altLang="zh-CN" dirty="0">
                <a:latin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</a:rPr>
              <a:t>    </a:t>
            </a:r>
            <a:r>
              <a:rPr lang="zh-CN" altLang="en-US" dirty="0" smtClean="0">
                <a:latin typeface="Arial" panose="020B0604020202020204" pitchFamily="34" charset="0"/>
              </a:rPr>
              <a:t>本</a:t>
            </a:r>
            <a:r>
              <a:rPr lang="zh-CN" altLang="en-US" dirty="0">
                <a:latin typeface="Arial" panose="020B0604020202020204" pitchFamily="34" charset="0"/>
              </a:rPr>
              <a:t>线程所有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之前的写操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作          </a:t>
            </a:r>
            <a:r>
              <a:rPr lang="zh-CN" altLang="en-US" dirty="0" smtClean="0">
                <a:latin typeface="Arial" panose="020B0604020202020204" pitchFamily="34" charset="0"/>
              </a:rPr>
              <a:t>完</a:t>
            </a:r>
            <a:r>
              <a:rPr lang="zh-CN" altLang="en-US" dirty="0">
                <a:latin typeface="Arial" panose="020B0604020202020204" pitchFamily="34" charset="0"/>
              </a:rPr>
              <a:t>成后才执行本操</a:t>
            </a:r>
            <a:r>
              <a:rPr lang="zh-CN" altLang="en-US" dirty="0" smtClean="0">
                <a:latin typeface="Arial" panose="020B0604020202020204" pitchFamily="34" charset="0"/>
              </a:rPr>
              <a:t>作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 smtClean="0">
                <a:latin typeface="Arial" panose="020B0604020202020204" pitchFamily="34" charset="0"/>
              </a:rPr>
              <a:t>memory_order_acq_rel</a:t>
            </a:r>
            <a:r>
              <a:rPr lang="en-US" altLang="zh-CN" dirty="0">
                <a:latin typeface="Arial" panose="020B0604020202020204" pitchFamily="34" charset="0"/>
              </a:rPr>
              <a:t>	</a:t>
            </a:r>
            <a:r>
              <a:rPr lang="en-US" altLang="zh-CN" dirty="0" smtClean="0">
                <a:latin typeface="Arial" panose="020B0604020202020204" pitchFamily="34" charset="0"/>
              </a:rPr>
              <a:t>    </a:t>
            </a:r>
            <a:r>
              <a:rPr lang="zh-CN" altLang="en-US" dirty="0" smtClean="0">
                <a:latin typeface="Arial" panose="020B0604020202020204" pitchFamily="34" charset="0"/>
              </a:rPr>
              <a:t>同</a:t>
            </a:r>
            <a:r>
              <a:rPr lang="zh-CN" altLang="en-US" dirty="0">
                <a:latin typeface="Arial" panose="020B0604020202020204" pitchFamily="34" charset="0"/>
              </a:rPr>
              <a:t>时包</a:t>
            </a:r>
            <a:r>
              <a:rPr lang="zh-CN" altLang="en-US" dirty="0" smtClean="0">
                <a:latin typeface="Arial" panose="020B0604020202020204" pitchFamily="34" charset="0"/>
              </a:rPr>
              <a:t>含</a:t>
            </a:r>
            <a:r>
              <a:rPr lang="en-US" altLang="zh-CN" dirty="0" smtClean="0">
                <a:latin typeface="Arial" panose="020B0604020202020204" pitchFamily="34" charset="0"/>
              </a:rPr>
              <a:t>acquire</a:t>
            </a:r>
            <a:r>
              <a:rPr lang="zh-CN" altLang="en-US" dirty="0">
                <a:latin typeface="Arial" panose="020B0604020202020204" pitchFamily="34" charset="0"/>
              </a:rPr>
              <a:t>和</a:t>
            </a:r>
            <a:r>
              <a:rPr lang="en-US" altLang="zh-CN" dirty="0" smtClean="0">
                <a:latin typeface="Arial" panose="020B0604020202020204" pitchFamily="34" charset="0"/>
              </a:rPr>
              <a:t>release       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 err="1" smtClean="0">
                <a:latin typeface="Arial" panose="020B0604020202020204" pitchFamily="34" charset="0"/>
              </a:rPr>
              <a:t>memory_order_seq_cst</a:t>
            </a:r>
            <a:r>
              <a:rPr lang="en-US" altLang="zh-CN" dirty="0" smtClean="0">
                <a:latin typeface="Arial" panose="020B0604020202020204" pitchFamily="34" charset="0"/>
              </a:rPr>
              <a:t>     </a:t>
            </a:r>
            <a:r>
              <a:rPr lang="zh-CN" altLang="en-US" dirty="0" smtClean="0">
                <a:latin typeface="Arial" panose="020B0604020202020204" pitchFamily="34" charset="0"/>
              </a:rPr>
              <a:t>全</a:t>
            </a:r>
            <a:r>
              <a:rPr lang="zh-CN" altLang="en-US" dirty="0">
                <a:latin typeface="Arial" panose="020B0604020202020204" pitchFamily="34" charset="0"/>
              </a:rPr>
              <a:t>部</a:t>
            </a:r>
            <a:r>
              <a:rPr lang="zh-CN" altLang="en-US" dirty="0">
                <a:solidFill>
                  <a:srgbClr val="FFFF00"/>
                </a:solidFill>
                <a:latin typeface="Arial" panose="020B0604020202020204" pitchFamily="34" charset="0"/>
              </a:rPr>
              <a:t>顺序执</a:t>
            </a:r>
            <a:r>
              <a:rPr lang="zh-CN" altLang="en-US" dirty="0" smtClean="0">
                <a:solidFill>
                  <a:srgbClr val="FFFF00"/>
                </a:solidFill>
                <a:latin typeface="Arial" panose="020B0604020202020204" pitchFamily="34" charset="0"/>
              </a:rPr>
              <a:t>行</a:t>
            </a:r>
            <a:endParaRPr kumimoji="0" lang="zh-CN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1740" y="2202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99064" y="6060783"/>
            <a:ext cx="5623719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blog.csdn.net/mw_nice/article/details/84861651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262688" y="6060783"/>
            <a:ext cx="5882701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hlinkClick r:id="rId3"/>
              </a:rPr>
              <a:t>http://senlinzhan.github.io/2017/12/04/cpp-memory-order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 smtClean="0"/>
              <a:t>建议</a:t>
            </a:r>
            <a:endParaRPr lang="zh-CN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1069676" y="1089865"/>
            <a:ext cx="10515600" cy="5397199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用 </a:t>
            </a:r>
            <a:r>
              <a:rPr lang="en-US" altLang="zh-CN" sz="1800" dirty="0">
                <a:solidFill>
                  <a:schemeClr val="bg1"/>
                </a:solidFill>
              </a:rPr>
              <a:t>`std::lock()` </a:t>
            </a:r>
            <a:r>
              <a:rPr lang="zh-CN" altLang="en-US" sz="1800" dirty="0">
                <a:solidFill>
                  <a:schemeClr val="bg1"/>
                </a:solidFill>
              </a:rPr>
              <a:t>或 </a:t>
            </a:r>
            <a:r>
              <a:rPr lang="en-US" altLang="zh-CN" sz="1800" dirty="0">
                <a:solidFill>
                  <a:schemeClr val="bg1"/>
                </a:solidFill>
              </a:rPr>
              <a:t>`std::</a:t>
            </a:r>
            <a:r>
              <a:rPr lang="en-US" altLang="zh-CN" sz="1800" dirty="0" err="1">
                <a:solidFill>
                  <a:schemeClr val="bg1"/>
                </a:solidFill>
              </a:rPr>
              <a:t>scoped_lock</a:t>
            </a:r>
            <a:r>
              <a:rPr lang="en-US" altLang="zh-CN" sz="1800" dirty="0">
                <a:solidFill>
                  <a:schemeClr val="bg1"/>
                </a:solidFill>
              </a:rPr>
              <a:t>` </a:t>
            </a:r>
            <a:r>
              <a:rPr lang="zh-CN" altLang="en-US" sz="1800" dirty="0">
                <a:solidFill>
                  <a:schemeClr val="bg1"/>
                </a:solidFill>
              </a:rPr>
              <a:t>来获得多个 </a:t>
            </a:r>
            <a:r>
              <a:rPr lang="en-US" altLang="zh-CN" sz="1800" dirty="0">
                <a:solidFill>
                  <a:schemeClr val="bg1"/>
                </a:solidFill>
              </a:rPr>
              <a:t>`</a:t>
            </a:r>
            <a:r>
              <a:rPr lang="en-US" altLang="zh-CN" sz="1800" dirty="0" err="1">
                <a:solidFill>
                  <a:schemeClr val="bg1"/>
                </a:solidFill>
              </a:rPr>
              <a:t>mutex</a:t>
            </a:r>
            <a:r>
              <a:rPr lang="en-US" altLang="zh-CN" sz="1800" dirty="0" smtClean="0">
                <a:solidFill>
                  <a:schemeClr val="bg1"/>
                </a:solidFill>
              </a:rPr>
              <a:t>`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使</a:t>
            </a:r>
            <a:r>
              <a:rPr lang="zh-CN" altLang="en-US" sz="1800" dirty="0">
                <a:solidFill>
                  <a:schemeClr val="bg1"/>
                </a:solidFill>
              </a:rPr>
              <a:t>用 </a:t>
            </a:r>
            <a:r>
              <a:rPr lang="en-US" altLang="zh-CN" sz="1800" dirty="0">
                <a:solidFill>
                  <a:schemeClr val="bg1"/>
                </a:solidFill>
              </a:rPr>
              <a:t>RAII</a:t>
            </a:r>
            <a:r>
              <a:rPr lang="zh-CN" altLang="en-US" sz="1800" dirty="0">
                <a:solidFill>
                  <a:schemeClr val="bg1"/>
                </a:solidFill>
              </a:rPr>
              <a:t>，绝不使用普通的 </a:t>
            </a:r>
            <a:r>
              <a:rPr lang="en-US" altLang="zh-CN" sz="1800" dirty="0">
                <a:solidFill>
                  <a:schemeClr val="bg1"/>
                </a:solidFill>
              </a:rPr>
              <a:t>`lock()`/`unlock</a:t>
            </a:r>
            <a:r>
              <a:rPr lang="en-US" altLang="zh-CN" sz="1800" dirty="0" smtClean="0">
                <a:solidFill>
                  <a:schemeClr val="bg1"/>
                </a:solidFill>
              </a:rPr>
              <a:t>()`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绝</a:t>
            </a:r>
            <a:r>
              <a:rPr lang="zh-CN" altLang="en-US" sz="1800" dirty="0">
                <a:solidFill>
                  <a:schemeClr val="bg1"/>
                </a:solidFill>
              </a:rPr>
              <a:t>不在持有锁的时候调用未知的代码（比如回调</a:t>
            </a:r>
            <a:r>
              <a:rPr lang="zh-CN" altLang="en-US" sz="1800" dirty="0" smtClean="0">
                <a:solidFill>
                  <a:schemeClr val="bg1"/>
                </a:solidFill>
              </a:rPr>
              <a:t>）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记</a:t>
            </a:r>
            <a:r>
              <a:rPr lang="zh-CN" altLang="en-US" sz="1800" dirty="0">
                <a:solidFill>
                  <a:schemeClr val="bg1"/>
                </a:solidFill>
              </a:rPr>
              <a:t>得为 </a:t>
            </a:r>
            <a:r>
              <a:rPr lang="en-US" altLang="zh-CN" sz="1800" dirty="0">
                <a:solidFill>
                  <a:schemeClr val="bg1"/>
                </a:solidFill>
              </a:rPr>
              <a:t>`</a:t>
            </a:r>
            <a:r>
              <a:rPr lang="en-US" altLang="zh-CN" sz="1800" dirty="0" err="1">
                <a:solidFill>
                  <a:schemeClr val="bg1"/>
                </a:solidFill>
              </a:rPr>
              <a:t>lock_guard</a:t>
            </a:r>
            <a:r>
              <a:rPr lang="en-US" altLang="zh-CN" sz="1800" dirty="0">
                <a:solidFill>
                  <a:schemeClr val="bg1"/>
                </a:solidFill>
              </a:rPr>
              <a:t>` </a:t>
            </a:r>
            <a:r>
              <a:rPr lang="zh-CN" altLang="en-US" sz="1800" dirty="0">
                <a:solidFill>
                  <a:schemeClr val="bg1"/>
                </a:solidFill>
              </a:rPr>
              <a:t>和 </a:t>
            </a:r>
            <a:r>
              <a:rPr lang="en-US" altLang="zh-CN" sz="1800" dirty="0">
                <a:solidFill>
                  <a:schemeClr val="bg1"/>
                </a:solidFill>
              </a:rPr>
              <a:t>`</a:t>
            </a:r>
            <a:r>
              <a:rPr lang="en-US" altLang="zh-CN" sz="1800" dirty="0" err="1">
                <a:solidFill>
                  <a:schemeClr val="bg1"/>
                </a:solidFill>
              </a:rPr>
              <a:t>unique_lock</a:t>
            </a:r>
            <a:r>
              <a:rPr lang="en-US" altLang="zh-CN" sz="1800" dirty="0">
                <a:solidFill>
                  <a:schemeClr val="bg1"/>
                </a:solidFill>
              </a:rPr>
              <a:t>` </a:t>
            </a:r>
            <a:r>
              <a:rPr lang="zh-CN" altLang="en-US" sz="1800" dirty="0" smtClean="0">
                <a:solidFill>
                  <a:schemeClr val="bg1"/>
                </a:solidFill>
              </a:rPr>
              <a:t>的对象命名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bg1"/>
                </a:solidFill>
              </a:rPr>
              <a:t> </a:t>
            </a:r>
            <a:r>
              <a:rPr lang="en-US" altLang="zh-CN" sz="1800" dirty="0" smtClean="0">
                <a:solidFill>
                  <a:schemeClr val="bg1"/>
                </a:solidFill>
              </a:rPr>
              <a:t>    </a:t>
            </a:r>
            <a:r>
              <a:rPr lang="zh-CN" altLang="en-US" sz="1800" dirty="0" smtClean="0">
                <a:solidFill>
                  <a:srgbClr val="FFFF00"/>
                </a:solidFill>
              </a:rPr>
              <a:t>无</a:t>
            </a:r>
            <a:r>
              <a:rPr lang="zh-CN" altLang="en-US" sz="1800" dirty="0">
                <a:solidFill>
                  <a:srgbClr val="FFFF00"/>
                </a:solidFill>
              </a:rPr>
              <a:t>名的局部对</a:t>
            </a:r>
            <a:r>
              <a:rPr lang="zh-CN" altLang="en-US" sz="1800" dirty="0" smtClean="0">
                <a:solidFill>
                  <a:srgbClr val="FFFF00"/>
                </a:solidFill>
              </a:rPr>
              <a:t>象是临</a:t>
            </a:r>
            <a:r>
              <a:rPr lang="zh-CN" altLang="en-US" sz="1800" dirty="0">
                <a:solidFill>
                  <a:srgbClr val="FFFF00"/>
                </a:solidFill>
              </a:rPr>
              <a:t>时对象，会立刻离开作用域。</a:t>
            </a:r>
            <a:endParaRPr lang="en-US" altLang="zh-CN" sz="1800" dirty="0" smtClean="0">
              <a:solidFill>
                <a:srgbClr val="FFFF00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</a:rPr>
              <a:t>用</a:t>
            </a:r>
            <a:r>
              <a:rPr lang="en-US" altLang="zh-CN" sz="1800" dirty="0">
                <a:solidFill>
                  <a:schemeClr val="bg1"/>
                </a:solidFill>
              </a:rPr>
              <a:t>lambda</a:t>
            </a:r>
            <a:r>
              <a:rPr lang="zh-CN" altLang="en-US" sz="1800" dirty="0">
                <a:solidFill>
                  <a:schemeClr val="bg1"/>
                </a:solidFill>
              </a:rPr>
              <a:t>替</a:t>
            </a:r>
            <a:r>
              <a:rPr lang="zh-CN" altLang="en-US" sz="1800" dirty="0" smtClean="0">
                <a:solidFill>
                  <a:schemeClr val="bg1"/>
                </a:solidFill>
              </a:rPr>
              <a:t>代</a:t>
            </a:r>
            <a:r>
              <a:rPr lang="en-US" altLang="zh-CN" sz="1800" dirty="0" smtClean="0">
                <a:solidFill>
                  <a:schemeClr val="bg1"/>
                </a:solidFill>
              </a:rPr>
              <a:t>std</a:t>
            </a:r>
            <a:r>
              <a:rPr lang="en-US" altLang="zh-CN" sz="1800" dirty="0">
                <a:solidFill>
                  <a:schemeClr val="bg1"/>
                </a:solidFill>
              </a:rPr>
              <a:t>::</a:t>
            </a:r>
            <a:r>
              <a:rPr lang="en-US" altLang="zh-CN" sz="1800" dirty="0" smtClean="0">
                <a:solidFill>
                  <a:schemeClr val="bg1"/>
                </a:solidFill>
              </a:rPr>
              <a:t>bin</a:t>
            </a:r>
            <a:r>
              <a:rPr lang="en-US" altLang="zh-CN" sz="1800" dirty="0">
                <a:solidFill>
                  <a:schemeClr val="bg1"/>
                </a:solidFill>
              </a:rPr>
              <a:t>d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最</a:t>
            </a:r>
            <a:r>
              <a:rPr lang="zh-CN" altLang="en-US" sz="1800" dirty="0">
                <a:solidFill>
                  <a:schemeClr val="bg1"/>
                </a:solidFill>
              </a:rPr>
              <a:t>小化临界区的时间耗</a:t>
            </a:r>
            <a:r>
              <a:rPr lang="zh-CN" altLang="en-US" sz="1800" dirty="0" smtClean="0">
                <a:solidFill>
                  <a:schemeClr val="bg1"/>
                </a:solidFill>
              </a:rPr>
              <a:t>费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把</a:t>
            </a:r>
            <a:r>
              <a:rPr lang="en-US" altLang="zh-CN" sz="1800" dirty="0" smtClean="0">
                <a:solidFill>
                  <a:schemeClr val="bg1"/>
                </a:solidFill>
              </a:rPr>
              <a:t>join</a:t>
            </a:r>
            <a:r>
              <a:rPr lang="zh-CN" altLang="en-US" sz="1800" dirty="0" smtClean="0">
                <a:solidFill>
                  <a:schemeClr val="bg1"/>
                </a:solidFill>
              </a:rPr>
              <a:t>的 </a:t>
            </a:r>
            <a:r>
              <a:rPr lang="en-US" altLang="zh-CN" sz="1800" dirty="0">
                <a:solidFill>
                  <a:schemeClr val="bg1"/>
                </a:solidFill>
              </a:rPr>
              <a:t>thread </a:t>
            </a:r>
            <a:r>
              <a:rPr lang="zh-CN" altLang="en-US" sz="1800" dirty="0">
                <a:solidFill>
                  <a:schemeClr val="bg1"/>
                </a:solidFill>
              </a:rPr>
              <a:t>看作是有作用域的容</a:t>
            </a:r>
            <a:r>
              <a:rPr lang="zh-CN" altLang="en-US" sz="1800" dirty="0" smtClean="0">
                <a:solidFill>
                  <a:schemeClr val="bg1"/>
                </a:solidFill>
              </a:rPr>
              <a:t>器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bg1"/>
                </a:solidFill>
              </a:rPr>
              <a:t>最小化线程的创建和销</a:t>
            </a:r>
            <a:r>
              <a:rPr lang="zh-CN" altLang="en-US" sz="1800" dirty="0" smtClean="0">
                <a:solidFill>
                  <a:schemeClr val="bg1"/>
                </a:solidFill>
              </a:rPr>
              <a:t>毁</a:t>
            </a:r>
            <a:r>
              <a:rPr lang="en-US" altLang="zh-CN" sz="1800" dirty="0" smtClean="0">
                <a:solidFill>
                  <a:schemeClr val="bg1"/>
                </a:solidFill>
              </a:rPr>
              <a:t>(</a:t>
            </a:r>
            <a:r>
              <a:rPr lang="zh-CN" altLang="en-US" sz="1800" dirty="0" smtClean="0">
                <a:solidFill>
                  <a:schemeClr val="bg1"/>
                </a:solidFill>
              </a:rPr>
              <a:t>使用线程池和消息队列</a:t>
            </a:r>
            <a:r>
              <a:rPr lang="en-US" altLang="zh-CN" sz="18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chemeClr val="bg1"/>
                </a:solidFill>
              </a:rPr>
              <a:t>少</a:t>
            </a:r>
            <a:r>
              <a:rPr lang="zh-CN" altLang="en-US" sz="1800" dirty="0">
                <a:solidFill>
                  <a:schemeClr val="bg1"/>
                </a:solidFill>
              </a:rPr>
              <a:t>量数据在线程之间按值传递，而不是通过引用或指针传</a:t>
            </a:r>
            <a:r>
              <a:rPr lang="zh-CN" altLang="en-US" sz="1800" dirty="0" smtClean="0">
                <a:solidFill>
                  <a:schemeClr val="bg1"/>
                </a:solidFill>
              </a:rPr>
              <a:t>递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</a:pPr>
            <a:r>
              <a:rPr lang="zh-CN" altLang="en-US" sz="1600" dirty="0">
                <a:solidFill>
                  <a:srgbClr val="FFFF00"/>
                </a:solidFill>
              </a:rPr>
              <a:t>少量数据的复制，其复制和访问要比使用某种锁定机制进行共享更廉</a:t>
            </a:r>
            <a:r>
              <a:rPr lang="zh-CN" altLang="en-US" sz="1600" dirty="0" smtClean="0">
                <a:solidFill>
                  <a:srgbClr val="FFFF00"/>
                </a:solidFill>
              </a:rPr>
              <a:t>价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FF0000"/>
                </a:solidFill>
              </a:rPr>
              <a:t>不要 </a:t>
            </a:r>
            <a:r>
              <a:rPr lang="en-US" altLang="zh-CN" sz="1800" dirty="0">
                <a:solidFill>
                  <a:srgbClr val="FF0000"/>
                </a:solidFill>
              </a:rPr>
              <a:t>detach() </a:t>
            </a:r>
            <a:r>
              <a:rPr lang="zh-CN" altLang="en-US" sz="1800" dirty="0">
                <a:solidFill>
                  <a:srgbClr val="FF0000"/>
                </a:solidFill>
              </a:rPr>
              <a:t>线</a:t>
            </a:r>
            <a:r>
              <a:rPr lang="zh-CN" altLang="en-US" sz="1800" dirty="0" smtClean="0">
                <a:solidFill>
                  <a:srgbClr val="FF0000"/>
                </a:solidFill>
              </a:rPr>
              <a:t>程     </a:t>
            </a:r>
            <a:r>
              <a:rPr lang="zh-CN" altLang="en-US" sz="1600" dirty="0" smtClean="0">
                <a:solidFill>
                  <a:srgbClr val="FFFF00"/>
                </a:solidFill>
              </a:rPr>
              <a:t>难</a:t>
            </a:r>
            <a:r>
              <a:rPr lang="zh-CN" altLang="en-US" sz="1600" dirty="0">
                <a:solidFill>
                  <a:srgbClr val="FFFF00"/>
                </a:solidFill>
              </a:rPr>
              <a:t>于对脱离的线程进行监控和通</a:t>
            </a:r>
            <a:r>
              <a:rPr lang="zh-CN" altLang="en-US" sz="1600" dirty="0" smtClean="0">
                <a:solidFill>
                  <a:srgbClr val="FFFF00"/>
                </a:solidFill>
              </a:rPr>
              <a:t>信</a:t>
            </a:r>
            <a:endParaRPr lang="en-US" altLang="zh-CN" sz="1800" dirty="0" smtClean="0">
              <a:solidFill>
                <a:srgbClr val="FFFF00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FF0000"/>
                </a:solidFill>
              </a:rPr>
              <a:t>无</a:t>
            </a:r>
            <a:r>
              <a:rPr lang="zh-CN" altLang="en-US" sz="1800" dirty="0">
                <a:solidFill>
                  <a:srgbClr val="FF0000"/>
                </a:solidFill>
              </a:rPr>
              <a:t>锁编程真的是只有专家才懂的议</a:t>
            </a:r>
            <a:r>
              <a:rPr lang="zh-CN" altLang="en-US" sz="1800" dirty="0" smtClean="0">
                <a:solidFill>
                  <a:srgbClr val="FF0000"/>
                </a:solidFill>
              </a:rPr>
              <a:t>题 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 smtClean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>
              <a:solidFill>
                <a:schemeClr val="bg1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sz="18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04621"/>
              </p:ext>
            </p:extLst>
          </p:nvPr>
        </p:nvGraphicFramePr>
        <p:xfrm>
          <a:off x="10502601" y="5535416"/>
          <a:ext cx="104298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30" name="Packager Shell Object" showAsIcon="1" r:id="rId3" imgW="1042200" imgH="480600" progId="Package">
                  <p:embed/>
                </p:oleObj>
              </mc:Choice>
              <mc:Fallback>
                <p:oleObj name="Packager Shell Object" showAsIcon="1" r:id="rId3" imgW="10422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02601" y="5535416"/>
                        <a:ext cx="1042988" cy="4810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982595"/>
              </p:ext>
            </p:extLst>
          </p:nvPr>
        </p:nvGraphicFramePr>
        <p:xfrm>
          <a:off x="10401001" y="4128381"/>
          <a:ext cx="11842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31" name="Packager Shell Object" showAsIcon="1" r:id="rId5" imgW="1184400" imgH="480600" progId="Package">
                  <p:embed/>
                </p:oleObj>
              </mc:Choice>
              <mc:Fallback>
                <p:oleObj name="Packager Shell Object" showAsIcon="1" r:id="rId5" imgW="11844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01001" y="4128381"/>
                        <a:ext cx="1184275" cy="4810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7247500" y="5944111"/>
            <a:ext cx="29872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hlinkClick r:id="rId7"/>
              </a:rPr>
              <a:t>https://www.onlinegdb.com</a:t>
            </a:r>
            <a:r>
              <a:rPr lang="zh-CN" altLang="en-US" dirty="0" smtClean="0">
                <a:hlinkClick r:id="rId7"/>
              </a:rPr>
              <a:t>/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375919"/>
              </p:ext>
            </p:extLst>
          </p:nvPr>
        </p:nvGraphicFramePr>
        <p:xfrm>
          <a:off x="10462914" y="4831899"/>
          <a:ext cx="112236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32" name="Packager Shell Object" showAsIcon="1" r:id="rId8" imgW="1122120" imgH="480600" progId="Package">
                  <p:embed/>
                </p:oleObj>
              </mc:Choice>
              <mc:Fallback>
                <p:oleObj name="Packager Shell Object" showAsIcon="1" r:id="rId8" imgW="112212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62914" y="4831899"/>
                        <a:ext cx="1122362" cy="4810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288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</a:rPr>
              <a:t>进程与线程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/>
              <a:t>进</a:t>
            </a:r>
            <a:r>
              <a:rPr lang="zh-CN" altLang="en-US" b="1" dirty="0"/>
              <a:t>程</a:t>
            </a:r>
            <a:r>
              <a:rPr lang="en-US" altLang="zh-CN" dirty="0"/>
              <a:t>/</a:t>
            </a:r>
            <a:r>
              <a:rPr lang="en-US" altLang="zh-CN" dirty="0" smtClean="0"/>
              <a:t>process </a:t>
            </a:r>
            <a:r>
              <a:rPr lang="en-US" altLang="zh-CN" dirty="0"/>
              <a:t>: </a:t>
            </a:r>
            <a:r>
              <a:rPr lang="zh-CN" altLang="en-US" dirty="0"/>
              <a:t>是操作系统进</a:t>
            </a:r>
            <a:r>
              <a:rPr lang="zh-CN" altLang="en-US" dirty="0" smtClean="0"/>
              <a:t>行</a:t>
            </a:r>
            <a:r>
              <a:rPr lang="zh-CN" altLang="en-US" dirty="0" smtClean="0">
                <a:solidFill>
                  <a:srgbClr val="FFFF00"/>
                </a:solidFill>
              </a:rPr>
              <a:t>资</a:t>
            </a:r>
            <a:r>
              <a:rPr lang="zh-CN" altLang="en-US" dirty="0">
                <a:solidFill>
                  <a:srgbClr val="FFFF00"/>
                </a:solidFill>
              </a:rPr>
              <a:t>源分</a:t>
            </a:r>
            <a:r>
              <a:rPr lang="zh-CN" altLang="en-US" dirty="0" smtClean="0">
                <a:solidFill>
                  <a:srgbClr val="FFFF00"/>
                </a:solidFill>
              </a:rPr>
              <a:t>配</a:t>
            </a:r>
            <a:r>
              <a:rPr lang="zh-CN" altLang="en-US" dirty="0" smtClean="0"/>
              <a:t>的</a:t>
            </a:r>
            <a:r>
              <a:rPr lang="zh-CN" altLang="en-US" dirty="0"/>
              <a:t>基本单</a:t>
            </a:r>
            <a:r>
              <a:rPr lang="zh-CN" altLang="en-US" dirty="0" smtClean="0"/>
              <a:t>位</a:t>
            </a:r>
            <a:endParaRPr lang="en-US" altLang="zh-CN" dirty="0" smtClean="0"/>
          </a:p>
          <a:p>
            <a:r>
              <a:rPr lang="zh-CN" altLang="en-US" b="1" dirty="0" smtClean="0"/>
              <a:t>线程 </a:t>
            </a:r>
            <a:r>
              <a:rPr lang="en-US" altLang="zh-CN" dirty="0"/>
              <a:t>:</a:t>
            </a:r>
            <a:r>
              <a:rPr lang="zh-CN" altLang="en-US" dirty="0" smtClean="0"/>
              <a:t>是一个基</a:t>
            </a:r>
            <a:r>
              <a:rPr lang="zh-CN" altLang="en-US" dirty="0"/>
              <a:t>本的</a:t>
            </a:r>
            <a:r>
              <a:rPr lang="en-US" altLang="zh-CN" dirty="0"/>
              <a:t>CPU</a:t>
            </a:r>
            <a:r>
              <a:rPr lang="zh-CN" altLang="en-US" dirty="0"/>
              <a:t>执行单元 </a:t>
            </a:r>
            <a:r>
              <a:rPr lang="en-US" altLang="zh-CN" dirty="0"/>
              <a:t>,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FF00"/>
                </a:solidFill>
              </a:rPr>
              <a:t>调度</a:t>
            </a:r>
            <a:r>
              <a:rPr lang="zh-CN" altLang="en-US" dirty="0" smtClean="0"/>
              <a:t>的</a:t>
            </a:r>
            <a:r>
              <a:rPr lang="zh-CN" altLang="en-US" dirty="0"/>
              <a:t>基本单</a:t>
            </a:r>
            <a:r>
              <a:rPr lang="zh-CN" altLang="en-US" dirty="0" smtClean="0"/>
              <a:t>位</a:t>
            </a:r>
            <a:endParaRPr lang="en-US" altLang="zh-CN" dirty="0" smtClean="0"/>
          </a:p>
          <a:p>
            <a:r>
              <a:rPr lang="zh-CN" altLang="en-US" dirty="0" smtClean="0"/>
              <a:t>进</a:t>
            </a:r>
            <a:r>
              <a:rPr lang="zh-CN" altLang="en-US" dirty="0"/>
              <a:t>程</a:t>
            </a:r>
            <a:r>
              <a:rPr lang="zh-CN" altLang="en-US" dirty="0" smtClean="0"/>
              <a:t>间通</a:t>
            </a:r>
            <a:r>
              <a:rPr lang="zh-CN" altLang="en-US" dirty="0"/>
              <a:t>信需要</a:t>
            </a:r>
            <a:r>
              <a:rPr lang="zh-CN" altLang="en-US" dirty="0">
                <a:solidFill>
                  <a:srgbClr val="FFFF00"/>
                </a:solidFill>
              </a:rPr>
              <a:t>借助操作系</a:t>
            </a:r>
            <a:r>
              <a:rPr lang="zh-CN" altLang="en-US" dirty="0" smtClean="0">
                <a:solidFill>
                  <a:srgbClr val="FFFF00"/>
                </a:solidFill>
              </a:rPr>
              <a:t>统</a:t>
            </a:r>
            <a:r>
              <a:rPr lang="en-US" altLang="zh-CN" dirty="0" smtClean="0"/>
              <a:t>,</a:t>
            </a:r>
            <a:r>
              <a:rPr lang="zh-CN" altLang="en-US" dirty="0" smtClean="0"/>
              <a:t>推荐</a:t>
            </a:r>
            <a:r>
              <a:rPr lang="zh-CN" altLang="en-US" dirty="0"/>
              <a:t>使用</a:t>
            </a:r>
            <a:r>
              <a:rPr lang="zh-CN" altLang="en-US" dirty="0">
                <a:solidFill>
                  <a:srgbClr val="FFFF00"/>
                </a:solidFill>
              </a:rPr>
              <a:t>套接字</a:t>
            </a:r>
            <a:r>
              <a:rPr lang="en-US" altLang="zh-CN" dirty="0">
                <a:solidFill>
                  <a:srgbClr val="FFFF00"/>
                </a:solidFill>
              </a:rPr>
              <a:t>( socket </a:t>
            </a:r>
            <a:r>
              <a:rPr lang="en-US" altLang="zh-CN" dirty="0" smtClean="0">
                <a:solidFill>
                  <a:srgbClr val="FFFF00"/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TCP </a:t>
            </a:r>
            <a:r>
              <a:rPr lang="zh-CN" altLang="en-US" dirty="0">
                <a:solidFill>
                  <a:srgbClr val="FFFF00"/>
                </a:solidFill>
              </a:rPr>
              <a:t>是双向</a:t>
            </a:r>
            <a:r>
              <a:rPr lang="zh-CN" altLang="en-US" dirty="0" smtClean="0">
                <a:solidFill>
                  <a:srgbClr val="FFFF00"/>
                </a:solidFill>
              </a:rPr>
              <a:t>的</a:t>
            </a:r>
            <a:endParaRPr lang="zh-CN" altLang="en-US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进程独</a:t>
            </a:r>
            <a:r>
              <a:rPr lang="zh-CN" altLang="en-US" dirty="0" smtClean="0">
                <a:solidFill>
                  <a:srgbClr val="FFFF00"/>
                </a:solidFill>
              </a:rPr>
              <a:t>占</a:t>
            </a:r>
            <a:endParaRPr lang="zh-CN" altLang="en-US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操作系统会自动回</a:t>
            </a:r>
            <a:r>
              <a:rPr lang="zh-CN" altLang="en-US" dirty="0" smtClean="0">
                <a:solidFill>
                  <a:srgbClr val="FFFF00"/>
                </a:solidFill>
              </a:rPr>
              <a:t>收</a:t>
            </a:r>
            <a:endParaRPr lang="zh-CN" altLang="en-US" dirty="0">
              <a:solidFill>
                <a:srgbClr val="FFFF00"/>
              </a:solidFill>
            </a:endParaRPr>
          </a:p>
          <a:p>
            <a:pPr lvl="1"/>
            <a:r>
              <a:rPr lang="en-US" altLang="zh-CN" dirty="0">
                <a:solidFill>
                  <a:srgbClr val="FFFF00"/>
                </a:solidFill>
              </a:rPr>
              <a:t>TCP </a:t>
            </a:r>
            <a:r>
              <a:rPr lang="zh-CN" altLang="en-US" dirty="0">
                <a:solidFill>
                  <a:srgbClr val="FFFF00"/>
                </a:solidFill>
              </a:rPr>
              <a:t>是字节流协议，只能顺序读取，有写缓冲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r>
              <a:rPr lang="zh-CN" altLang="en-US" dirty="0" smtClean="0"/>
              <a:t>线程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FF00"/>
                </a:solidFill>
              </a:rPr>
              <a:t>共享地址空</a:t>
            </a:r>
            <a:r>
              <a:rPr lang="zh-CN" altLang="en-US" dirty="0" smtClean="0">
                <a:solidFill>
                  <a:srgbClr val="FFFF00"/>
                </a:solidFill>
              </a:rPr>
              <a:t>间</a:t>
            </a:r>
            <a:r>
              <a:rPr lang="en-US" altLang="zh-CN" dirty="0"/>
              <a:t>,</a:t>
            </a:r>
            <a:r>
              <a:rPr lang="zh-CN" altLang="en-US" dirty="0" smtClean="0"/>
              <a:t>直</a:t>
            </a:r>
            <a:r>
              <a:rPr lang="zh-CN" altLang="en-US" dirty="0"/>
              <a:t>接读</a:t>
            </a:r>
            <a:r>
              <a:rPr lang="en-US" altLang="zh-CN" dirty="0"/>
              <a:t>/</a:t>
            </a:r>
            <a:r>
              <a:rPr lang="zh-CN" altLang="en-US" dirty="0" smtClean="0"/>
              <a:t>写进程数</a:t>
            </a:r>
            <a:r>
              <a:rPr lang="zh-CN" altLang="en-US" dirty="0"/>
              <a:t>据</a:t>
            </a:r>
            <a:r>
              <a:rPr lang="zh-CN" altLang="en-US" dirty="0" smtClean="0"/>
              <a:t>段</a:t>
            </a:r>
            <a:r>
              <a:rPr lang="en-US" altLang="zh-CN" dirty="0" smtClean="0"/>
              <a:t>,</a:t>
            </a:r>
            <a:r>
              <a:rPr lang="zh-CN" altLang="en-US" dirty="0" smtClean="0"/>
              <a:t>高效。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</a:t>
            </a:r>
            <a:r>
              <a:rPr lang="zh-CN" altLang="en-US" dirty="0" smtClean="0">
                <a:solidFill>
                  <a:srgbClr val="FFFF00"/>
                </a:solidFill>
              </a:rPr>
              <a:t>线</a:t>
            </a:r>
            <a:r>
              <a:rPr lang="zh-CN" altLang="en-US" dirty="0">
                <a:solidFill>
                  <a:srgbClr val="FFFF00"/>
                </a:solidFill>
              </a:rPr>
              <a:t>程</a:t>
            </a:r>
            <a:r>
              <a:rPr lang="zh-CN" altLang="en-US" dirty="0" smtClean="0">
                <a:solidFill>
                  <a:srgbClr val="FFFF00"/>
                </a:solidFill>
              </a:rPr>
              <a:t>同</a:t>
            </a:r>
            <a:r>
              <a:rPr lang="zh-CN" altLang="en-US" dirty="0">
                <a:solidFill>
                  <a:srgbClr val="FFFF00"/>
                </a:solidFill>
              </a:rPr>
              <a:t>步</a:t>
            </a:r>
            <a:r>
              <a:rPr lang="zh-CN" altLang="en-US" dirty="0"/>
              <a:t>推荐使</a:t>
            </a:r>
            <a:r>
              <a:rPr lang="zh-CN" altLang="en-US" dirty="0" smtClean="0"/>
              <a:t>用</a:t>
            </a:r>
            <a:r>
              <a:rPr lang="zh-CN" altLang="en-US" dirty="0" smtClean="0">
                <a:solidFill>
                  <a:srgbClr val="FFFF00"/>
                </a:solidFill>
              </a:rPr>
              <a:t>互</a:t>
            </a:r>
            <a:r>
              <a:rPr lang="zh-CN" altLang="en-US" dirty="0">
                <a:solidFill>
                  <a:srgbClr val="FFFF00"/>
                </a:solidFill>
              </a:rPr>
              <a:t>斥器</a:t>
            </a:r>
            <a:r>
              <a:rPr lang="en-US" altLang="zh-CN" dirty="0">
                <a:solidFill>
                  <a:srgbClr val="FFFF00"/>
                </a:solidFill>
              </a:rPr>
              <a:t>(</a:t>
            </a:r>
            <a:r>
              <a:rPr lang="en-US" altLang="zh-CN" dirty="0" err="1">
                <a:solidFill>
                  <a:srgbClr val="FFFF00"/>
                </a:solidFill>
              </a:rPr>
              <a:t>mutex</a:t>
            </a:r>
            <a:r>
              <a:rPr lang="en-US" altLang="zh-CN" dirty="0" smtClean="0">
                <a:solidFill>
                  <a:srgbClr val="FFFF00"/>
                </a:solidFill>
              </a:rPr>
              <a:t>) </a:t>
            </a:r>
            <a:r>
              <a:rPr lang="zh-CN" altLang="en-US" dirty="0" smtClean="0"/>
              <a:t>与</a:t>
            </a:r>
            <a:r>
              <a:rPr lang="zh-CN" altLang="en-US" dirty="0" smtClean="0">
                <a:solidFill>
                  <a:srgbClr val="FFFF00"/>
                </a:solidFill>
              </a:rPr>
              <a:t>条</a:t>
            </a:r>
            <a:r>
              <a:rPr lang="zh-CN" altLang="en-US" dirty="0">
                <a:solidFill>
                  <a:srgbClr val="FFFF00"/>
                </a:solidFill>
              </a:rPr>
              <a:t>件变量</a:t>
            </a:r>
            <a:r>
              <a:rPr lang="en-US" altLang="zh-CN" dirty="0">
                <a:solidFill>
                  <a:srgbClr val="FFFF00"/>
                </a:solidFill>
              </a:rPr>
              <a:t>(condition variable</a:t>
            </a:r>
            <a:r>
              <a:rPr lang="en-US" altLang="zh-CN" dirty="0" smtClean="0">
                <a:solidFill>
                  <a:srgbClr val="FFFF00"/>
                </a:solidFill>
              </a:rPr>
              <a:t>) 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816" y="0"/>
            <a:ext cx="3754841" cy="1325563"/>
          </a:xfrm>
        </p:spPr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/>
              <a:t>《 Effective Modern C++ 》</a:t>
            </a:r>
          </a:p>
          <a:p>
            <a:pPr lvl="1"/>
            <a:r>
              <a:rPr lang="en-US" altLang="zh-CN" dirty="0"/>
              <a:t>《C++ Concurrency in Action</a:t>
            </a:r>
            <a:r>
              <a:rPr lang="en-US" altLang="zh-CN" dirty="0" smtClean="0"/>
              <a:t>》</a:t>
            </a:r>
          </a:p>
          <a:p>
            <a:pPr lvl="1"/>
            <a:r>
              <a:rPr lang="en-US" altLang="zh-CN" dirty="0"/>
              <a:t>《Linux</a:t>
            </a:r>
            <a:r>
              <a:rPr lang="zh-CN" altLang="en-US" dirty="0"/>
              <a:t>多线程服务端编程 使用</a:t>
            </a:r>
            <a:r>
              <a:rPr lang="en-US" altLang="zh-CN" dirty="0" err="1"/>
              <a:t>muduoC</a:t>
            </a:r>
            <a:r>
              <a:rPr lang="en-US" altLang="zh-CN" dirty="0"/>
              <a:t>++</a:t>
            </a:r>
            <a:r>
              <a:rPr lang="zh-CN" altLang="en-US" dirty="0"/>
              <a:t>网络库</a:t>
            </a:r>
            <a:r>
              <a:rPr lang="en-US" altLang="zh-CN" dirty="0" smtClean="0"/>
              <a:t>》</a:t>
            </a:r>
            <a:endParaRPr lang="en-US" altLang="zh-CN" dirty="0" smtClean="0">
              <a:hlinkClick r:id="rId2"/>
            </a:endParaRPr>
          </a:p>
          <a:p>
            <a:pPr lvl="1"/>
            <a:r>
              <a:rPr lang="en-US" altLang="zh-CN" dirty="0" smtClean="0">
                <a:hlinkClick r:id="rId3"/>
              </a:rPr>
              <a:t>https://github.com/isocpp/CppCoreGuidelines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://changkun.de/modern-cpp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/>
          </a:p>
          <a:p>
            <a:pPr lvl="1"/>
            <a:r>
              <a:rPr lang="en-US" altLang="zh-CN" dirty="0" smtClean="0">
                <a:hlinkClick r:id="rId5"/>
              </a:rPr>
              <a:t>https</a:t>
            </a:r>
            <a:r>
              <a:rPr lang="en-US" altLang="zh-CN" dirty="0">
                <a:hlinkClick r:id="rId5"/>
              </a:rPr>
              <a:t>://</a:t>
            </a:r>
            <a:r>
              <a:rPr lang="en-US" altLang="zh-CN" dirty="0" smtClean="0">
                <a:hlinkClick r:id="rId5"/>
              </a:rPr>
              <a:t>github.com/arkingc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https://stackoverflow.com/</a:t>
            </a:r>
            <a:endParaRPr lang="en-US" altLang="zh-CN" dirty="0"/>
          </a:p>
          <a:p>
            <a:pPr lvl="1"/>
            <a:r>
              <a:rPr lang="en-US" altLang="zh-CN" dirty="0">
                <a:hlinkClick r:id="rId6"/>
              </a:rPr>
              <a:t>https://</a:t>
            </a:r>
            <a:r>
              <a:rPr lang="en-US" altLang="zh-CN" dirty="0" smtClean="0">
                <a:hlinkClick r:id="rId6"/>
              </a:rPr>
              <a:t>en.cppreference.com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7"/>
              </a:rPr>
              <a:t>https://</a:t>
            </a:r>
            <a:r>
              <a:rPr lang="en-US" altLang="zh-CN" dirty="0" smtClean="0">
                <a:hlinkClick r:id="rId7"/>
              </a:rPr>
              <a:t>stackoverflow.com/questions/49351314/c-deadlock-example</a:t>
            </a:r>
            <a:r>
              <a:rPr lang="en-US" altLang="zh-CN" dirty="0" smtClean="0"/>
              <a:t> </a:t>
            </a: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0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2782" y="150362"/>
            <a:ext cx="2435000" cy="1325563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FFFF00"/>
                </a:solidFill>
              </a:rPr>
              <a:t>进程模型</a:t>
            </a:r>
            <a:endParaRPr lang="zh-CN" altLang="en-US" sz="4400" dirty="0">
              <a:solidFill>
                <a:srgbClr val="FFFF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71" y="1784410"/>
            <a:ext cx="7369440" cy="3359801"/>
          </a:xfrm>
        </p:spPr>
      </p:pic>
      <p:sp>
        <p:nvSpPr>
          <p:cNvPr id="5" name="Rectangle 4"/>
          <p:cNvSpPr/>
          <p:nvPr/>
        </p:nvSpPr>
        <p:spPr>
          <a:xfrm>
            <a:off x="2951953" y="5452696"/>
            <a:ext cx="692529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操作系</a:t>
            </a:r>
            <a:r>
              <a:rPr lang="zh-CN" altLang="en-US" dirty="0" smtClean="0">
                <a:solidFill>
                  <a:srgbClr val="FFFF00"/>
                </a:solidFill>
              </a:rPr>
              <a:t>统知识 可继续阅读   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github.com/arkingc/note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64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线</a:t>
            </a:r>
            <a:r>
              <a:rPr lang="zh-CN" altLang="en-US" sz="4400" dirty="0" smtClean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程的优缺点</a:t>
            </a:r>
            <a:endParaRPr lang="zh-CN" altLang="en-US" sz="4400" dirty="0">
              <a:solidFill>
                <a:srgbClr val="FFFF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6"/>
          </p:nvPr>
        </p:nvSpPr>
        <p:spPr>
          <a:xfrm>
            <a:off x="1300240" y="1401930"/>
            <a:ext cx="10328168" cy="4720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3600" dirty="0" smtClean="0">
                <a:solidFill>
                  <a:srgbClr val="92D050"/>
                </a:solidFill>
              </a:rPr>
              <a:t>优点</a:t>
            </a:r>
            <a:endParaRPr lang="en-US" altLang="zh-CN" sz="3600" dirty="0" smtClean="0">
              <a:solidFill>
                <a:srgbClr val="92D050"/>
              </a:solidFill>
            </a:endParaRPr>
          </a:p>
          <a:p>
            <a:pPr lvl="1"/>
            <a:r>
              <a:rPr lang="zh-CN" altLang="en-US" sz="3600" dirty="0" smtClean="0">
                <a:solidFill>
                  <a:srgbClr val="92D050"/>
                </a:solidFill>
              </a:rPr>
              <a:t>已</a:t>
            </a:r>
            <a:r>
              <a:rPr lang="zh-CN" altLang="en-US" sz="3600" dirty="0">
                <a:solidFill>
                  <a:srgbClr val="92D050"/>
                </a:solidFill>
              </a:rPr>
              <a:t>有进</a:t>
            </a:r>
            <a:r>
              <a:rPr lang="zh-CN" altLang="en-US" sz="3600" dirty="0" smtClean="0">
                <a:solidFill>
                  <a:srgbClr val="92D050"/>
                </a:solidFill>
              </a:rPr>
              <a:t>程创建新</a:t>
            </a:r>
            <a:r>
              <a:rPr lang="zh-CN" altLang="en-US" sz="3600" dirty="0">
                <a:solidFill>
                  <a:srgbClr val="92D050"/>
                </a:solidFill>
              </a:rPr>
              <a:t>线程比创</a:t>
            </a:r>
            <a:r>
              <a:rPr lang="zh-CN" altLang="en-US" sz="3600" dirty="0" smtClean="0">
                <a:solidFill>
                  <a:srgbClr val="92D050"/>
                </a:solidFill>
              </a:rPr>
              <a:t>建进程</a:t>
            </a:r>
            <a:r>
              <a:rPr lang="zh-CN" altLang="en-US" sz="3600" dirty="0">
                <a:solidFill>
                  <a:srgbClr val="92D050"/>
                </a:solidFill>
              </a:rPr>
              <a:t>快</a:t>
            </a:r>
          </a:p>
          <a:p>
            <a:pPr lvl="1"/>
            <a:r>
              <a:rPr lang="zh-CN" altLang="en-US" sz="3600" dirty="0">
                <a:solidFill>
                  <a:srgbClr val="92D050"/>
                </a:solidFill>
              </a:rPr>
              <a:t>终</a:t>
            </a:r>
            <a:r>
              <a:rPr lang="zh-CN" altLang="en-US" sz="3600" dirty="0" smtClean="0">
                <a:solidFill>
                  <a:srgbClr val="92D050"/>
                </a:solidFill>
              </a:rPr>
              <a:t>止线程</a:t>
            </a:r>
            <a:r>
              <a:rPr lang="zh-CN" altLang="en-US" sz="3600" dirty="0">
                <a:solidFill>
                  <a:srgbClr val="92D050"/>
                </a:solidFill>
              </a:rPr>
              <a:t>比进程</a:t>
            </a:r>
            <a:r>
              <a:rPr lang="zh-CN" altLang="en-US" sz="3600" dirty="0" smtClean="0">
                <a:solidFill>
                  <a:srgbClr val="92D050"/>
                </a:solidFill>
              </a:rPr>
              <a:t>快</a:t>
            </a:r>
            <a:endParaRPr lang="zh-CN" altLang="en-US" sz="3600" dirty="0">
              <a:solidFill>
                <a:srgbClr val="92D050"/>
              </a:solidFill>
            </a:endParaRPr>
          </a:p>
          <a:p>
            <a:pPr lvl="1"/>
            <a:r>
              <a:rPr lang="zh-CN" altLang="en-US" sz="3600" dirty="0">
                <a:solidFill>
                  <a:srgbClr val="92D050"/>
                </a:solidFill>
              </a:rPr>
              <a:t>同一进程内线程间切</a:t>
            </a:r>
            <a:r>
              <a:rPr lang="zh-CN" altLang="en-US" sz="3600" dirty="0" smtClean="0">
                <a:solidFill>
                  <a:srgbClr val="92D050"/>
                </a:solidFill>
              </a:rPr>
              <a:t>换快</a:t>
            </a:r>
            <a:endParaRPr lang="zh-CN" altLang="en-US" sz="3600" dirty="0">
              <a:solidFill>
                <a:srgbClr val="92D050"/>
              </a:solidFill>
            </a:endParaRPr>
          </a:p>
          <a:p>
            <a:pPr lvl="1"/>
            <a:r>
              <a:rPr lang="zh-CN" altLang="en-US" sz="3600" dirty="0">
                <a:solidFill>
                  <a:srgbClr val="92D050"/>
                </a:solidFill>
              </a:rPr>
              <a:t>同一个</a:t>
            </a:r>
            <a:r>
              <a:rPr lang="zh-CN" altLang="en-US" sz="3600" dirty="0" smtClean="0">
                <a:solidFill>
                  <a:srgbClr val="92D050"/>
                </a:solidFill>
              </a:rPr>
              <a:t>进程</a:t>
            </a:r>
            <a:r>
              <a:rPr lang="zh-CN" altLang="en-US" sz="3600" dirty="0">
                <a:solidFill>
                  <a:srgbClr val="92D050"/>
                </a:solidFill>
              </a:rPr>
              <a:t>中的线程共享内存和文</a:t>
            </a:r>
            <a:r>
              <a:rPr lang="zh-CN" altLang="en-US" sz="3600" dirty="0" smtClean="0">
                <a:solidFill>
                  <a:srgbClr val="92D050"/>
                </a:solidFill>
              </a:rPr>
              <a:t>件</a:t>
            </a:r>
            <a:r>
              <a:rPr lang="en-US" altLang="zh-CN" sz="3600" dirty="0" smtClean="0">
                <a:solidFill>
                  <a:srgbClr val="92D050"/>
                </a:solidFill>
              </a:rPr>
              <a:t>,</a:t>
            </a:r>
            <a:r>
              <a:rPr lang="zh-CN" altLang="en-US" sz="3600" dirty="0" smtClean="0">
                <a:solidFill>
                  <a:srgbClr val="92D050"/>
                </a:solidFill>
              </a:rPr>
              <a:t>速度快</a:t>
            </a:r>
            <a:endParaRPr lang="en-US" altLang="zh-CN" sz="3600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sz="3600" dirty="0">
                <a:solidFill>
                  <a:schemeClr val="accent2"/>
                </a:solidFill>
              </a:rPr>
              <a:t>缺点</a:t>
            </a:r>
            <a:endParaRPr lang="en-US" altLang="zh-CN" sz="3600" dirty="0">
              <a:solidFill>
                <a:schemeClr val="accent2"/>
              </a:solidFill>
            </a:endParaRPr>
          </a:p>
          <a:p>
            <a:pPr lvl="1"/>
            <a:r>
              <a:rPr lang="zh-CN" altLang="en-US" sz="3600" dirty="0">
                <a:solidFill>
                  <a:schemeClr val="accent2"/>
                </a:solidFill>
              </a:rPr>
              <a:t>存在同步问题</a:t>
            </a:r>
            <a:endParaRPr lang="en-US" altLang="zh-CN" sz="3600" dirty="0" smtClean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zh-CN" altLang="en-US" sz="3600" dirty="0" smtClean="0">
                <a:solidFill>
                  <a:schemeClr val="accent2"/>
                </a:solidFill>
              </a:rPr>
              <a:t>死锁 </a:t>
            </a:r>
            <a:r>
              <a:rPr lang="en-US" altLang="zh-CN" sz="3600" dirty="0" smtClean="0">
                <a:solidFill>
                  <a:schemeClr val="accent2"/>
                </a:solidFill>
              </a:rPr>
              <a:t>Dead Lock</a:t>
            </a:r>
          </a:p>
          <a:p>
            <a:pPr marL="914400" lvl="2" indent="0">
              <a:buNone/>
            </a:pPr>
            <a:r>
              <a:rPr lang="zh-CN" altLang="en-US" sz="3600" dirty="0">
                <a:solidFill>
                  <a:schemeClr val="accent2"/>
                </a:solidFill>
              </a:rPr>
              <a:t>乱</a:t>
            </a:r>
            <a:r>
              <a:rPr lang="zh-CN" altLang="en-US" sz="3600" dirty="0" smtClean="0">
                <a:solidFill>
                  <a:schemeClr val="accent2"/>
                </a:solidFill>
              </a:rPr>
              <a:t>序</a:t>
            </a:r>
            <a:endParaRPr lang="en-US" altLang="zh-CN" sz="3600" dirty="0" smtClean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zh-CN" altLang="en-US" sz="3600" dirty="0" smtClean="0">
                <a:solidFill>
                  <a:schemeClr val="accent2"/>
                </a:solidFill>
              </a:rPr>
              <a:t>数</a:t>
            </a:r>
            <a:r>
              <a:rPr lang="zh-CN" altLang="en-US" sz="3600" dirty="0">
                <a:solidFill>
                  <a:schemeClr val="accent2"/>
                </a:solidFill>
              </a:rPr>
              <a:t>据竞争 </a:t>
            </a:r>
            <a:r>
              <a:rPr lang="en-US" altLang="zh-CN" sz="3600" dirty="0">
                <a:solidFill>
                  <a:schemeClr val="accent2"/>
                </a:solidFill>
              </a:rPr>
              <a:t>Data Race</a:t>
            </a:r>
            <a:r>
              <a:rPr lang="zh-CN" altLang="en-US" sz="3600" dirty="0" smtClean="0">
                <a:solidFill>
                  <a:schemeClr val="accent2"/>
                </a:solidFill>
              </a:rPr>
              <a:t>（出现问题查错困难）</a:t>
            </a:r>
            <a:endParaRPr lang="en-US" altLang="zh-CN" sz="3600" dirty="0" smtClean="0">
              <a:solidFill>
                <a:schemeClr val="accent2"/>
              </a:solidFill>
            </a:endParaRPr>
          </a:p>
          <a:p>
            <a:endParaRPr lang="zh-CN" altLang="en-US" sz="3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91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>
                <a:solidFill>
                  <a:srgbClr val="FFFF00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并发编程常见问题</a:t>
            </a:r>
            <a:endParaRPr lang="zh-CN" altLang="en-US" sz="4400" dirty="0">
              <a:solidFill>
                <a:srgbClr val="FFFF00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455514" y="1504841"/>
            <a:ext cx="8180192" cy="4378373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数据竞争 </a:t>
            </a:r>
            <a:r>
              <a:rPr lang="en-US" altLang="zh-CN" sz="2400" b="0" dirty="0">
                <a:solidFill>
                  <a:srgbClr val="FFFF00"/>
                </a:solidFill>
                <a:latin typeface="+mn-ea"/>
              </a:rPr>
              <a:t>Data Race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未释放的锁</a:t>
            </a:r>
            <a:endParaRPr lang="en-US" altLang="zh-CN" sz="2400" b="0" dirty="0">
              <a:solidFill>
                <a:srgbClr val="FFFF00"/>
              </a:solidFill>
              <a:latin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使用多个</a:t>
            </a:r>
            <a:r>
              <a:rPr lang="en-US" altLang="zh-CN" sz="2400" b="0" dirty="0" err="1">
                <a:solidFill>
                  <a:srgbClr val="FFFF00"/>
                </a:solidFill>
                <a:latin typeface="+mn-ea"/>
              </a:rPr>
              <a:t>mutex</a:t>
            </a: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造成死锁</a:t>
            </a:r>
            <a:endParaRPr lang="en-US" altLang="zh-CN" sz="2400" b="0" dirty="0">
              <a:solidFill>
                <a:srgbClr val="FFFF00"/>
              </a:solidFill>
              <a:latin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无条件地 </a:t>
            </a:r>
            <a:r>
              <a:rPr lang="en-US" altLang="zh-CN" sz="2400" b="0" dirty="0">
                <a:solidFill>
                  <a:srgbClr val="FFFF00"/>
                </a:solidFill>
                <a:latin typeface="+mn-ea"/>
              </a:rPr>
              <a:t>wait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solidFill>
                  <a:srgbClr val="FFFF00"/>
                </a:solidFill>
                <a:latin typeface="+mn-ea"/>
              </a:rPr>
              <a:t>共享数据的初始</a:t>
            </a:r>
            <a:r>
              <a:rPr lang="zh-CN" altLang="en-US" sz="2400" b="0" dirty="0" smtClean="0">
                <a:solidFill>
                  <a:srgbClr val="FFFF00"/>
                </a:solidFill>
                <a:latin typeface="+mn-ea"/>
              </a:rPr>
              <a:t>化</a:t>
            </a:r>
            <a:endParaRPr lang="en-US" altLang="zh-CN" sz="2400" b="0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83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数据竞争</a:t>
            </a:r>
            <a:r>
              <a:rPr lang="en-US" altLang="zh-CN" dirty="0" smtClean="0">
                <a:solidFill>
                  <a:srgbClr val="FFFF00"/>
                </a:solidFill>
              </a:rPr>
              <a:t>Data Race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795594"/>
              </p:ext>
            </p:extLst>
          </p:nvPr>
        </p:nvGraphicFramePr>
        <p:xfrm>
          <a:off x="995243" y="6119873"/>
          <a:ext cx="25558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6" name="Packager Shell Object" showAsIcon="1" r:id="rId3" imgW="2556000" imgH="480600" progId="Package">
                  <p:embed/>
                </p:oleObj>
              </mc:Choice>
              <mc:Fallback>
                <p:oleObj name="Packager Shell Object" showAsIcon="1" r:id="rId3" imgW="2556000" imgH="480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5243" y="6119873"/>
                        <a:ext cx="2555875" cy="4810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5">
                              <a:lumMod val="110000"/>
                              <a:satMod val="105000"/>
                              <a:tint val="67000"/>
                            </a:schemeClr>
                          </a:gs>
                          <a:gs pos="50000">
                            <a:schemeClr val="accent5">
                              <a:lumMod val="105000"/>
                              <a:satMod val="103000"/>
                              <a:tint val="73000"/>
                            </a:schemeClr>
                          </a:gs>
                          <a:gs pos="100000">
                            <a:schemeClr val="accent5">
                              <a:lumMod val="105000"/>
                              <a:satMod val="109000"/>
                              <a:tint val="81000"/>
                            </a:schemeClr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80" y="2201457"/>
            <a:ext cx="6884329" cy="2968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195" y="864998"/>
            <a:ext cx="3668743" cy="1706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9496" y="2937043"/>
            <a:ext cx="4188142" cy="3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未释放的锁</a:t>
            </a:r>
            <a:endParaRPr lang="en-US" altLang="zh-CN" dirty="0">
              <a:solidFill>
                <a:srgbClr val="FFFF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普通的 </a:t>
            </a:r>
            <a:r>
              <a:rPr lang="en-US" altLang="zh-CN" sz="2800" dirty="0" smtClean="0"/>
              <a:t>lock()/unlock()</a:t>
            </a:r>
            <a:endParaRPr lang="zh-CN" alt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" y="1939142"/>
            <a:ext cx="5549661" cy="2016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918" y="4140347"/>
            <a:ext cx="4715773" cy="21613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38875" y="3384577"/>
            <a:ext cx="4783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</a:rPr>
              <a:t>使用 </a:t>
            </a:r>
            <a:r>
              <a:rPr lang="en-US" altLang="zh-CN" sz="2800" dirty="0" smtClean="0">
                <a:solidFill>
                  <a:schemeClr val="bg1"/>
                </a:solidFill>
              </a:rPr>
              <a:t>RAII</a:t>
            </a:r>
            <a:r>
              <a:rPr lang="zh-CN" altLang="en-US" sz="2800" dirty="0" smtClean="0">
                <a:solidFill>
                  <a:schemeClr val="bg1"/>
                </a:solidFill>
              </a:rPr>
              <a:t>不用 </a:t>
            </a:r>
            <a:r>
              <a:rPr lang="en-US" altLang="zh-CN" sz="2800" dirty="0">
                <a:solidFill>
                  <a:schemeClr val="bg1"/>
                </a:solidFill>
              </a:rPr>
              <a:t>lock()/unlock()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60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35EA68A-7A40-42A0-AFFA-11225C56ACF3}" vid="{194D335E-390E-4B03-B943-DFBE5FE6701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</TotalTime>
  <Words>2770</Words>
  <Application>Microsoft Office PowerPoint</Application>
  <PresentationFormat>Widescreen</PresentationFormat>
  <Paragraphs>270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NSimSun</vt:lpstr>
      <vt:lpstr>宋体</vt:lpstr>
      <vt:lpstr>Arial</vt:lpstr>
      <vt:lpstr>Calibri</vt:lpstr>
      <vt:lpstr>Calibri Light</vt:lpstr>
      <vt:lpstr>Wingdings</vt:lpstr>
      <vt:lpstr>Theme1</vt:lpstr>
      <vt:lpstr>1_Office Theme</vt:lpstr>
      <vt:lpstr>2_Office Theme</vt:lpstr>
      <vt:lpstr>Office Theme</vt:lpstr>
      <vt:lpstr>Packager Shell Object</vt:lpstr>
      <vt:lpstr>C++ Multi Thread</vt:lpstr>
      <vt:lpstr>部分术语</vt:lpstr>
      <vt:lpstr>死锁条件</vt:lpstr>
      <vt:lpstr>进程与线程</vt:lpstr>
      <vt:lpstr>进程模型</vt:lpstr>
      <vt:lpstr>线程的优缺点</vt:lpstr>
      <vt:lpstr>并发编程常见问题</vt:lpstr>
      <vt:lpstr>数据竞争Data Race</vt:lpstr>
      <vt:lpstr>未释放的锁</vt:lpstr>
      <vt:lpstr>死锁Dead Lock</vt:lpstr>
      <vt:lpstr>GDB调试Dead Lock</vt:lpstr>
      <vt:lpstr>GDB调试Dead Lock</vt:lpstr>
      <vt:lpstr>找bug</vt:lpstr>
      <vt:lpstr>无条件地 wait</vt:lpstr>
      <vt:lpstr>共享数据的初始化</vt:lpstr>
      <vt:lpstr>双重检查锁模式                ---潜在的race condition</vt:lpstr>
      <vt:lpstr>使用once_flag和call_once</vt:lpstr>
      <vt:lpstr>C++线程和基础同步原语</vt:lpstr>
      <vt:lpstr>Thread 相关函数</vt:lpstr>
      <vt:lpstr>Thread的基本操作</vt:lpstr>
      <vt:lpstr>线程管理Thread Management</vt:lpstr>
      <vt:lpstr>C++ 20 jthread</vt:lpstr>
      <vt:lpstr>使用mutex互斥量保护共享数据 </vt:lpstr>
      <vt:lpstr>递归mutex (recursive_mutex)</vt:lpstr>
      <vt:lpstr>recursive_mutex</vt:lpstr>
      <vt:lpstr>std:: shared_mutex  C++17</vt:lpstr>
      <vt:lpstr>避免使用多个mutex时导致的Dead Lock</vt:lpstr>
      <vt:lpstr>Condition Variable</vt:lpstr>
      <vt:lpstr>条件变量 Condition Variable</vt:lpstr>
      <vt:lpstr>条件变量 Condition Variable</vt:lpstr>
      <vt:lpstr>高级同步原语</vt:lpstr>
      <vt:lpstr>async 和 future</vt:lpstr>
      <vt:lpstr>packaged_task 和future</vt:lpstr>
      <vt:lpstr>promise和future</vt:lpstr>
      <vt:lpstr>future和shared_future</vt:lpstr>
      <vt:lpstr>计时库std::chrono </vt:lpstr>
      <vt:lpstr>用lambda替代std::bind</vt:lpstr>
      <vt:lpstr>Memory Order</vt:lpstr>
      <vt:lpstr>建议</vt:lpstr>
      <vt:lpstr>参考文献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Hu</dc:creator>
  <cp:lastModifiedBy>Yan Hu</cp:lastModifiedBy>
  <cp:revision>429</cp:revision>
  <dcterms:created xsi:type="dcterms:W3CDTF">2021-12-27T03:46:14Z</dcterms:created>
  <dcterms:modified xsi:type="dcterms:W3CDTF">2021-12-30T06:38:32Z</dcterms:modified>
</cp:coreProperties>
</file>